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25" r:id="rId1"/>
    <p:sldMasterId id="2147483727" r:id="rId2"/>
    <p:sldMasterId id="2147483730" r:id="rId3"/>
  </p:sldMasterIdLst>
  <p:notesMasterIdLst>
    <p:notesMasterId r:id="rId33"/>
  </p:notesMasterIdLst>
  <p:sldIdLst>
    <p:sldId id="256" r:id="rId4"/>
    <p:sldId id="269" r:id="rId5"/>
    <p:sldId id="312" r:id="rId6"/>
    <p:sldId id="286" r:id="rId7"/>
    <p:sldId id="293" r:id="rId8"/>
    <p:sldId id="313" r:id="rId9"/>
    <p:sldId id="318" r:id="rId10"/>
    <p:sldId id="294" r:id="rId11"/>
    <p:sldId id="295" r:id="rId12"/>
    <p:sldId id="296" r:id="rId13"/>
    <p:sldId id="297" r:id="rId14"/>
    <p:sldId id="298" r:id="rId15"/>
    <p:sldId id="299" r:id="rId16"/>
    <p:sldId id="300" r:id="rId17"/>
    <p:sldId id="301" r:id="rId18"/>
    <p:sldId id="302" r:id="rId19"/>
    <p:sldId id="303" r:id="rId20"/>
    <p:sldId id="304" r:id="rId21"/>
    <p:sldId id="305" r:id="rId22"/>
    <p:sldId id="306" r:id="rId23"/>
    <p:sldId id="307" r:id="rId24"/>
    <p:sldId id="308" r:id="rId25"/>
    <p:sldId id="314" r:id="rId26"/>
    <p:sldId id="315" r:id="rId27"/>
    <p:sldId id="316" r:id="rId28"/>
    <p:sldId id="287" r:id="rId29"/>
    <p:sldId id="309" r:id="rId30"/>
    <p:sldId id="317" r:id="rId31"/>
    <p:sldId id="311" r:id="rId32"/>
  </p:sldIdLst>
  <p:sldSz cx="9144000" cy="5143500" type="screen16x9"/>
  <p:notesSz cx="6858000" cy="9144000"/>
  <p:embeddedFontLst>
    <p:embeddedFont>
      <p:font typeface="Calibri" panose="020F0502020204030204" pitchFamily="34" charset="0"/>
      <p:regular r:id="rId34"/>
      <p:bold r:id="rId35"/>
      <p:italic r:id="rId36"/>
      <p:boldItalic r:id="rId37"/>
    </p:embeddedFont>
    <p:embeddedFont>
      <p:font typeface="Lato" panose="020F0502020204030203" pitchFamily="34" charset="0"/>
      <p:regular r:id="rId38"/>
      <p:bold r:id="rId39"/>
      <p:italic r:id="rId40"/>
      <p:boldItalic r:id="rId41"/>
    </p:embeddedFont>
    <p:embeddedFont>
      <p:font typeface="Lato Black" panose="020F0502020204030203" pitchFamily="34" charset="0"/>
      <p:bold r:id="rId42"/>
      <p:boldItalic r:id="rId43"/>
    </p:embeddedFont>
    <p:embeddedFont>
      <p:font typeface="Merriweather" panose="00000500000000000000" pitchFamily="2"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095" autoAdjust="0"/>
  </p:normalViewPr>
  <p:slideViewPr>
    <p:cSldViewPr snapToGrid="0">
      <p:cViewPr varScale="1">
        <p:scale>
          <a:sx n="74" d="100"/>
          <a:sy n="74" d="100"/>
        </p:scale>
        <p:origin x="164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6.fntdata"/><Relationship Id="rId21" Type="http://schemas.openxmlformats.org/officeDocument/2006/relationships/slide" Target="slides/slide18.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3.fntdata"/><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11.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7.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forms.gle/FuiRHWQXa3NViVks8"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Hello and welcome to Week 3 of NNCC’s Communication Strategies for Vaccine Confidence Learning Collaborative!</a:t>
            </a:r>
          </a:p>
          <a:p>
            <a:pPr marL="0" lvl="0" indent="0" algn="l" rtl="0">
              <a:lnSpc>
                <a:spcPct val="100000"/>
              </a:lnSpc>
              <a:spcBef>
                <a:spcPts val="0"/>
              </a:spcBef>
              <a:spcAft>
                <a:spcPts val="0"/>
              </a:spcAft>
              <a:buSzPts val="1400"/>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I’m Deepa Mankikar, Senior Project Manager at NNCC. I’m joined by Project Coordinator, Darlice Rocha and Monica Harmon, public health nurse, educator, researcher. We will be co-facilitating this session.</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Last week, we focused on the power of storytelling and understanding your audience to craft your public health messaging. Today, we will examine best practices for social media and in particular for COVID-19 communications.</a:t>
            </a: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
        <p:nvSpPr>
          <p:cNvPr id="502" name="Google Shape;50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ge673f60191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81" name="Google Shape;681;ge673f60191_0_4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marR="0" lvl="0" indent="-317500" algn="l" defTabSz="914400" rtl="0" eaLnBrk="1" fontAlgn="auto" latinLnBrk="0" hangingPunct="1">
              <a:lnSpc>
                <a:spcPct val="100000"/>
              </a:lnSpc>
              <a:spcBef>
                <a:spcPts val="0"/>
              </a:spcBef>
              <a:spcAft>
                <a:spcPts val="0"/>
              </a:spcAft>
              <a:buClr>
                <a:schemeClr val="dk1"/>
              </a:buClr>
              <a:buSzPts val="1400"/>
              <a:buFont typeface="Lato"/>
              <a:buChar char="●"/>
              <a:tabLst/>
              <a:defRPr/>
            </a:pPr>
            <a:r>
              <a:rPr lang="en-US" dirty="0"/>
              <a:t>Instagram posts are photos with captions. You can also share short videos on Instagram, but I would recommend TikTok or YouTube – more on that later.</a:t>
            </a:r>
          </a:p>
          <a:p>
            <a:pPr marL="457200" marR="0" lvl="0" indent="-317500" algn="l" defTabSz="914400" rtl="0" eaLnBrk="1" fontAlgn="auto" latinLnBrk="0" hangingPunct="1">
              <a:lnSpc>
                <a:spcPct val="100000"/>
              </a:lnSpc>
              <a:spcBef>
                <a:spcPts val="0"/>
              </a:spcBef>
              <a:spcAft>
                <a:spcPts val="0"/>
              </a:spcAft>
              <a:buClr>
                <a:schemeClr val="dk1"/>
              </a:buClr>
              <a:buSzPts val="1400"/>
              <a:buFont typeface="Lato"/>
              <a:buChar char="●"/>
              <a:tabLst/>
              <a:defRPr/>
            </a:pPr>
            <a:r>
              <a:rPr lang="en-US" b="0" dirty="0">
                <a:latin typeface="Lato"/>
                <a:ea typeface="Lato"/>
                <a:cs typeface="Lato"/>
                <a:sym typeface="Lato"/>
              </a:rPr>
              <a:t>Instagram can be intimidating for those of us who aren’t self-proclaimed photographers. The key to posting on Instagram is not to stress about sharing something perfect! If you have a picture as simple as you smiling with a mask on, share it. Instagram users will look to your caption for information and resources. </a:t>
            </a:r>
          </a:p>
          <a:p>
            <a:pPr marL="457200" marR="0" lvl="0" indent="-317500" algn="l" defTabSz="914400" rtl="0" eaLnBrk="1" fontAlgn="auto" latinLnBrk="0" hangingPunct="1">
              <a:lnSpc>
                <a:spcPct val="100000"/>
              </a:lnSpc>
              <a:spcBef>
                <a:spcPts val="0"/>
              </a:spcBef>
              <a:spcAft>
                <a:spcPts val="0"/>
              </a:spcAft>
              <a:buClr>
                <a:schemeClr val="dk1"/>
              </a:buClr>
              <a:buSzPts val="1400"/>
              <a:buFont typeface="Lato"/>
              <a:buChar char="●"/>
              <a:tabLst/>
              <a:defRPr/>
            </a:pPr>
            <a:r>
              <a:rPr lang="en-US" b="0" dirty="0">
                <a:latin typeface="Lato"/>
                <a:ea typeface="Lato"/>
                <a:cs typeface="Lato"/>
                <a:sym typeface="Lato"/>
              </a:rPr>
              <a:t>Another great way to use Instagram to share information is by posting graphics, like this CDC graphic pictured. I like this example because the image is readable, the caption links to a resource (vaccines.gov) and they used relevant hashtags.</a:t>
            </a:r>
          </a:p>
          <a:p>
            <a:pPr marL="457200" marR="0" lvl="0" indent="-317500" algn="l" defTabSz="914400" rtl="0" eaLnBrk="1" fontAlgn="auto" latinLnBrk="0" hangingPunct="1">
              <a:lnSpc>
                <a:spcPct val="100000"/>
              </a:lnSpc>
              <a:spcBef>
                <a:spcPts val="0"/>
              </a:spcBef>
              <a:spcAft>
                <a:spcPts val="0"/>
              </a:spcAft>
              <a:buClr>
                <a:schemeClr val="dk1"/>
              </a:buClr>
              <a:buSzPts val="1400"/>
              <a:buFont typeface="Lato"/>
              <a:buChar char="●"/>
              <a:tabLst/>
              <a:defRPr/>
            </a:pPr>
            <a:r>
              <a:rPr lang="en-US" b="0" dirty="0">
                <a:latin typeface="Lato"/>
                <a:ea typeface="Lato"/>
                <a:cs typeface="Lato"/>
                <a:sym typeface="Lato"/>
              </a:rPr>
              <a:t>Some programs that I recommend to make graphics include Canva (easy and free), Adobe Photoshop or Adobe InDesign. NNCC actually has a social media pack of graphics that are already sized perfectly for Instagram! So, if you don’t feel like making one but you want to share important COVID-19 information, check out our toolkit on our website. </a:t>
            </a:r>
          </a:p>
          <a:p>
            <a:pPr marL="457200" marR="0" lvl="0" indent="-317500" algn="l" defTabSz="914400" rtl="0" eaLnBrk="1" fontAlgn="auto" latinLnBrk="0" hangingPunct="1">
              <a:lnSpc>
                <a:spcPct val="100000"/>
              </a:lnSpc>
              <a:spcBef>
                <a:spcPts val="0"/>
              </a:spcBef>
              <a:spcAft>
                <a:spcPts val="0"/>
              </a:spcAft>
              <a:buClr>
                <a:schemeClr val="dk1"/>
              </a:buClr>
              <a:buSzPts val="1400"/>
              <a:buFont typeface="Lato"/>
              <a:buChar char="●"/>
              <a:tabLst/>
              <a:defRPr/>
            </a:pPr>
            <a:r>
              <a:rPr lang="en-US" b="0" dirty="0">
                <a:latin typeface="Lato"/>
                <a:ea typeface="Lato"/>
                <a:cs typeface="Lato"/>
                <a:sym typeface="Lato"/>
              </a:rPr>
              <a:t>I wanted to point out the comments on this post. I screenshotted this directly from them, and when I scrolled down, I saw a bunch of comments sharing misinformation about the vaccine. We are going to have a full training about combating misinformation next week, so please attend if you’re interested in learning more, but my basic recommendation is that fighting with strangers is not always going to be the most productive use of your time. If you find yourself being inundated with hate comments, you can turn off comments within Instagram. If you do notice a genuine question and you feel comfortable replying, you can reply to that person and choose to discuss their question publicly or privately through DM. We’ll discuss these strategies in a few minutes. </a:t>
            </a:r>
          </a:p>
          <a:p>
            <a:pPr marL="457200" lvl="0" indent="-317500" algn="l" rtl="0">
              <a:spcBef>
                <a:spcPts val="0"/>
              </a:spcBef>
              <a:spcAft>
                <a:spcPts val="0"/>
              </a:spcAft>
              <a:buClr>
                <a:schemeClr val="dk1"/>
              </a:buClr>
              <a:buSzPts val="1400"/>
              <a:buFont typeface="Lato"/>
              <a:buChar char="●"/>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ge673f60191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81" name="Google Shape;681;ge673f60191_0_4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marR="0" lvl="0" indent="-317500" algn="l" defTabSz="914400" rtl="0" eaLnBrk="1" fontAlgn="auto" latinLnBrk="0" hangingPunct="1">
              <a:lnSpc>
                <a:spcPct val="100000"/>
              </a:lnSpc>
              <a:spcBef>
                <a:spcPts val="0"/>
              </a:spcBef>
              <a:spcAft>
                <a:spcPts val="0"/>
              </a:spcAft>
              <a:buClr>
                <a:schemeClr val="dk1"/>
              </a:buClr>
              <a:buSzPts val="1400"/>
              <a:buFont typeface="Lato"/>
              <a:buChar char="●"/>
              <a:tabLst/>
              <a:defRPr/>
            </a:pPr>
            <a:r>
              <a:rPr lang="en-US" dirty="0"/>
              <a:t>TikTok is the best social media platform to share short form videos. You can upload videos up to three minutes long, but I would recommend sticking under 60 seconds. </a:t>
            </a:r>
          </a:p>
          <a:p>
            <a:pPr marL="457200" marR="0" lvl="0" indent="-317500" algn="l" defTabSz="914400" rtl="0" eaLnBrk="1" fontAlgn="auto" latinLnBrk="0" hangingPunct="1">
              <a:lnSpc>
                <a:spcPct val="100000"/>
              </a:lnSpc>
              <a:spcBef>
                <a:spcPts val="0"/>
              </a:spcBef>
              <a:spcAft>
                <a:spcPts val="0"/>
              </a:spcAft>
              <a:buClr>
                <a:schemeClr val="dk1"/>
              </a:buClr>
              <a:buSzPts val="1400"/>
              <a:buFont typeface="Lato"/>
              <a:buChar char="●"/>
              <a:tabLst/>
              <a:defRPr/>
            </a:pPr>
            <a:r>
              <a:rPr lang="en-US" b="0" dirty="0">
                <a:latin typeface="Lato"/>
                <a:ea typeface="Lato"/>
                <a:cs typeface="Lato"/>
                <a:sym typeface="Lato"/>
              </a:rPr>
              <a:t>TikTok is going to be one of the most effective platforms for reaching young people – but it also takes a lot of effort and some video production skills.</a:t>
            </a:r>
          </a:p>
          <a:p>
            <a:pPr marL="457200" marR="0" lvl="0" indent="-317500" algn="l" defTabSz="914400" rtl="0" eaLnBrk="1" fontAlgn="auto" latinLnBrk="0" hangingPunct="1">
              <a:lnSpc>
                <a:spcPct val="100000"/>
              </a:lnSpc>
              <a:spcBef>
                <a:spcPts val="0"/>
              </a:spcBef>
              <a:spcAft>
                <a:spcPts val="0"/>
              </a:spcAft>
              <a:buClr>
                <a:schemeClr val="dk1"/>
              </a:buClr>
              <a:buSzPts val="1400"/>
              <a:buFont typeface="Lato"/>
              <a:buChar char="●"/>
              <a:tabLst/>
              <a:defRPr/>
            </a:pPr>
            <a:r>
              <a:rPr lang="en-US" b="0" dirty="0">
                <a:latin typeface="Lato"/>
                <a:ea typeface="Lato"/>
                <a:cs typeface="Lato"/>
                <a:sym typeface="Lato"/>
              </a:rPr>
              <a:t>One great thing about TikTok is that you can use audio created by other users. So, if something is trending, you can record your own version of it. There’s also a video editor built into the app which means you don’t need to have video experience to make something great, but it does take patience. It’s not super intuitive. </a:t>
            </a:r>
          </a:p>
          <a:p>
            <a:pPr marL="457200" marR="0" lvl="0" indent="-317500" algn="l" defTabSz="914400" rtl="0" eaLnBrk="1" fontAlgn="auto" latinLnBrk="0" hangingPunct="1">
              <a:lnSpc>
                <a:spcPct val="100000"/>
              </a:lnSpc>
              <a:spcBef>
                <a:spcPts val="0"/>
              </a:spcBef>
              <a:spcAft>
                <a:spcPts val="0"/>
              </a:spcAft>
              <a:buClr>
                <a:schemeClr val="dk1"/>
              </a:buClr>
              <a:buSzPts val="1400"/>
              <a:buFont typeface="Lato"/>
              <a:buChar char="●"/>
              <a:tabLst/>
              <a:defRPr/>
            </a:pPr>
            <a:r>
              <a:rPr lang="en-US" b="0" dirty="0">
                <a:latin typeface="Lato"/>
                <a:ea typeface="Lato"/>
                <a:cs typeface="Lato"/>
                <a:sym typeface="Lato"/>
              </a:rPr>
              <a:t>I would only recommend using TikTok if you feel confident showing yourself/talking on camera. It could be a great way to share your COVID vaccine story! </a:t>
            </a:r>
          </a:p>
          <a:p>
            <a:pPr marL="457200" marR="0" lvl="0" indent="-317500" algn="l" defTabSz="914400" rtl="0" eaLnBrk="1" fontAlgn="auto" latinLnBrk="0" hangingPunct="1">
              <a:lnSpc>
                <a:spcPct val="100000"/>
              </a:lnSpc>
              <a:spcBef>
                <a:spcPts val="0"/>
              </a:spcBef>
              <a:spcAft>
                <a:spcPts val="0"/>
              </a:spcAft>
              <a:buClr>
                <a:schemeClr val="dk1"/>
              </a:buClr>
              <a:buSzPts val="1400"/>
              <a:buFont typeface="Lato"/>
              <a:buChar char="●"/>
              <a:tabLst/>
              <a:defRPr/>
            </a:pPr>
            <a:endParaRPr lang="en-US" b="0" dirty="0">
              <a:latin typeface="Lato"/>
              <a:ea typeface="Lato"/>
              <a:cs typeface="Lato"/>
              <a:sym typeface="Lato"/>
            </a:endParaRPr>
          </a:p>
          <a:p>
            <a:pPr marL="457200" marR="0" lvl="0" indent="-317500" algn="l" defTabSz="914400" rtl="0" eaLnBrk="1" fontAlgn="auto" latinLnBrk="0" hangingPunct="1">
              <a:lnSpc>
                <a:spcPct val="100000"/>
              </a:lnSpc>
              <a:spcBef>
                <a:spcPts val="0"/>
              </a:spcBef>
              <a:spcAft>
                <a:spcPts val="0"/>
              </a:spcAft>
              <a:buClr>
                <a:schemeClr val="dk1"/>
              </a:buClr>
              <a:buSzPts val="1400"/>
              <a:buFont typeface="Lato"/>
              <a:buChar char="●"/>
              <a:tabLst/>
              <a:defRPr/>
            </a:pPr>
            <a:r>
              <a:rPr lang="en-US" b="0" dirty="0">
                <a:latin typeface="Lato"/>
                <a:ea typeface="Lato"/>
                <a:cs typeface="Lato"/>
                <a:sym typeface="Lato"/>
              </a:rPr>
              <a:t>YouTube is for long form video content. So, if you have something like an interview with a nurse, an animation, or a webinar recording, you may want to consider posting it on YouTube. This is probably the least relevant to us since I don’t think any of us are filmmakers, but it can be a good social media platform to browse content or share other creator’s content. </a:t>
            </a:r>
          </a:p>
          <a:p>
            <a:pPr marL="457200" lvl="0" indent="-317500" algn="l" rtl="0">
              <a:spcBef>
                <a:spcPts val="0"/>
              </a:spcBef>
              <a:spcAft>
                <a:spcPts val="0"/>
              </a:spcAft>
              <a:buClr>
                <a:schemeClr val="dk1"/>
              </a:buClr>
              <a:buSzPts val="1400"/>
              <a:buFont typeface="Lato"/>
              <a:buChar char="●"/>
            </a:pPr>
            <a:endParaRPr dirty="0"/>
          </a:p>
        </p:txBody>
      </p:sp>
    </p:spTree>
    <p:extLst>
      <p:ext uri="{BB962C8B-B14F-4D97-AF65-F5344CB8AC3E}">
        <p14:creationId xmlns:p14="http://schemas.microsoft.com/office/powerpoint/2010/main" val="14429088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e3c8dd50c9_0_4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Now, let’s get into some social media best practices. </a:t>
            </a:r>
            <a:endParaRPr dirty="0"/>
          </a:p>
        </p:txBody>
      </p:sp>
      <p:sp>
        <p:nvSpPr>
          <p:cNvPr id="628" name="Google Shape;628;ge3c8dd50c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5987175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e673f60191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63" name="Google Shape;663;ge673f60191_0_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Lato"/>
              <a:buChar char="●"/>
              <a:tabLst/>
              <a:defRPr/>
            </a:pPr>
            <a:r>
              <a:rPr lang="en-US" dirty="0">
                <a:solidFill>
                  <a:schemeClr val="dk1"/>
                </a:solidFill>
                <a:latin typeface="Lato"/>
                <a:ea typeface="Lato"/>
                <a:cs typeface="Lato"/>
                <a:sym typeface="Lato"/>
              </a:rPr>
              <a:t>If you want to share a post on your personal Facebook feed, it will reach your Facebook friends. That’s important to keep in mind when you’re sharing information about vaccines, public health, </a:t>
            </a:r>
            <a:r>
              <a:rPr lang="en-US" dirty="0" err="1">
                <a:solidFill>
                  <a:schemeClr val="dk1"/>
                </a:solidFill>
                <a:latin typeface="Lato"/>
                <a:ea typeface="Lato"/>
                <a:cs typeface="Lato"/>
                <a:sym typeface="Lato"/>
              </a:rPr>
              <a:t>etc</a:t>
            </a:r>
            <a:r>
              <a:rPr lang="en-US" dirty="0">
                <a:solidFill>
                  <a:schemeClr val="dk1"/>
                </a:solidFill>
                <a:latin typeface="Lato"/>
                <a:ea typeface="Lato"/>
                <a:cs typeface="Lato"/>
                <a:sym typeface="Lato"/>
              </a:rPr>
              <a:t>, because your grandma, crazy uncle, child, </a:t>
            </a:r>
            <a:r>
              <a:rPr lang="en-US" dirty="0" err="1">
                <a:solidFill>
                  <a:schemeClr val="dk1"/>
                </a:solidFill>
                <a:latin typeface="Lato"/>
                <a:ea typeface="Lato"/>
                <a:cs typeface="Lato"/>
                <a:sym typeface="Lato"/>
              </a:rPr>
              <a:t>etc</a:t>
            </a:r>
            <a:r>
              <a:rPr lang="en-US" dirty="0">
                <a:solidFill>
                  <a:schemeClr val="dk1"/>
                </a:solidFill>
                <a:latin typeface="Lato"/>
                <a:ea typeface="Lato"/>
                <a:cs typeface="Lato"/>
                <a:sym typeface="Lato"/>
              </a:rPr>
              <a:t> can see what you are sharing. Be prepared to respond to comments and discuss your personal story – more on that in a few. </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Lato"/>
              <a:buChar char="●"/>
              <a:tabLst/>
              <a:defRPr/>
            </a:pPr>
            <a:r>
              <a:rPr lang="en-US" dirty="0">
                <a:solidFill>
                  <a:schemeClr val="dk1"/>
                </a:solidFill>
                <a:latin typeface="Lato"/>
                <a:ea typeface="Lato"/>
                <a:cs typeface="Lato"/>
                <a:sym typeface="Lato"/>
              </a:rPr>
              <a:t>If you’re posting from a company page, you’ll reach anyone who follows that page or stumbles on it. You can also join groups via your personal account – like groups of nurses in your area, neighborhood groups, etc. That can be a useful tool for connecting with other nurses. </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Lato"/>
              <a:buChar char="●"/>
              <a:tabLst/>
              <a:defRPr/>
            </a:pPr>
            <a:r>
              <a:rPr lang="en-US" dirty="0">
                <a:solidFill>
                  <a:schemeClr val="dk1"/>
                </a:solidFill>
                <a:latin typeface="Lato"/>
                <a:ea typeface="Lato"/>
                <a:cs typeface="Lato"/>
                <a:sym typeface="Lato"/>
              </a:rPr>
              <a:t>Facebook is versatile because you can share text posts, photos, videos or links. There’s no limit to how much you can type, but keep in mind it’s always best to go short and sweet. You don’t want to spam people by sharing constantly; Twitter is a more appropriate platform for hourly updates.</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Lato"/>
              <a:buChar char="●"/>
              <a:tabLst/>
              <a:defRPr/>
            </a:pPr>
            <a:endParaRPr lang="en-US" dirty="0">
              <a:solidFill>
                <a:schemeClr val="dk1"/>
              </a:solidFill>
              <a:latin typeface="Lato"/>
              <a:ea typeface="Lato"/>
              <a:cs typeface="Lato"/>
              <a:sym typeface="Lato"/>
            </a:endParaRPr>
          </a:p>
          <a:p>
            <a:pPr marL="457200" marR="0" lvl="0" indent="-317500" algn="l" defTabSz="914400" rtl="0" eaLnBrk="1" fontAlgn="auto" latinLnBrk="0" hangingPunct="1">
              <a:lnSpc>
                <a:spcPct val="100000"/>
              </a:lnSpc>
              <a:spcBef>
                <a:spcPts val="0"/>
              </a:spcBef>
              <a:spcAft>
                <a:spcPts val="0"/>
              </a:spcAft>
              <a:buClr>
                <a:srgbClr val="000000"/>
              </a:buClr>
              <a:buSzPts val="1400"/>
              <a:buFont typeface="Lato"/>
              <a:buChar char="●"/>
              <a:tabLst/>
              <a:defRPr/>
            </a:pPr>
            <a:r>
              <a:rPr lang="en-US" dirty="0">
                <a:solidFill>
                  <a:schemeClr val="dk1"/>
                </a:solidFill>
                <a:latin typeface="Lato"/>
                <a:ea typeface="Lato"/>
                <a:cs typeface="Lato"/>
                <a:sym typeface="Lato"/>
              </a:rPr>
              <a:t>LinkedIn is great for connecting with nurses or other health care professionals. You’ll notice that most people “post” on LinkedIn to share job or personal updates related to their professional career. I would stick to only sharing professional posts on LinkedIn, and know that most people are not going to LinkedIn for photo or video updates.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e673f60191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63" name="Google Shape;663;ge673f60191_0_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Lato"/>
              <a:buChar char="●"/>
              <a:tabLst/>
              <a:defRPr/>
            </a:pPr>
            <a:r>
              <a:rPr lang="en-US" dirty="0">
                <a:solidFill>
                  <a:schemeClr val="dk1"/>
                </a:solidFill>
                <a:latin typeface="Lato"/>
                <a:ea typeface="Lato"/>
                <a:cs typeface="Lato"/>
                <a:sym typeface="Lato"/>
              </a:rPr>
              <a:t>Twitter is the best platform for frequent updates; however, you will always need to stay under a 280 character limit. Sometimes you’ll need to get creative to fit information into one tweet. I recommend abbreviations and only included the most essential information – you can always link to a page with more information. </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Lato"/>
              <a:buChar char="●"/>
              <a:tabLst/>
              <a:defRPr/>
            </a:pPr>
            <a:r>
              <a:rPr lang="en-US" dirty="0">
                <a:solidFill>
                  <a:schemeClr val="dk1"/>
                </a:solidFill>
                <a:latin typeface="Lato"/>
                <a:ea typeface="Lato"/>
                <a:cs typeface="Lato"/>
                <a:sym typeface="Lato"/>
              </a:rPr>
              <a:t>You should use relevant hashtags. For example, if you’re sharing something related to COVID-19, you can hashtag #COVID19 so that anyone scrolling through that hashtag will see your tweet. You can also look at what’s trending (aka, phrases or hashtags that are most popular during that current moment) </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Lato"/>
              <a:buChar char="●"/>
              <a:tabLst/>
              <a:defRPr/>
            </a:pPr>
            <a:r>
              <a:rPr lang="en-US" dirty="0">
                <a:solidFill>
                  <a:schemeClr val="dk1"/>
                </a:solidFill>
                <a:latin typeface="Lato"/>
                <a:ea typeface="Lato"/>
                <a:cs typeface="Lato"/>
                <a:sym typeface="Lato"/>
              </a:rPr>
              <a:t>Twitter is very interactive. You can reply to a tweet that you see on your feed, like a tweet or retweet a tweet. Liking someone’s tweet notifies them that you’ve liked it – and your likes are public to your followers. Retweeting someone makes their tweet show up on your Twitter feed, meaning that your followers can also see it. I like to retweet big accounts like the CDC when they share an important update about COVID.</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Lato"/>
              <a:buChar char="●"/>
              <a:tabLst/>
              <a:defRPr/>
            </a:pPr>
            <a:r>
              <a:rPr lang="en-US" dirty="0">
                <a:solidFill>
                  <a:schemeClr val="dk1"/>
                </a:solidFill>
                <a:latin typeface="Lato"/>
                <a:ea typeface="Lato"/>
                <a:cs typeface="Lato"/>
                <a:sym typeface="Lato"/>
              </a:rPr>
              <a:t>In this example, I quoted a line from a Kaiser Family Foundation article and posted a link to the article. I also tagged @KFF which is the Kaiser Family Foundation. Make sure to tag accounts when relevant because if they retweet you, they are sharing your content with all of their followers, which in turn will get you more followers! </a:t>
            </a:r>
          </a:p>
        </p:txBody>
      </p:sp>
    </p:spTree>
    <p:extLst>
      <p:ext uri="{BB962C8B-B14F-4D97-AF65-F5344CB8AC3E}">
        <p14:creationId xmlns:p14="http://schemas.microsoft.com/office/powerpoint/2010/main" val="6842660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e3c8dd50c9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1" name="Google Shape;211;ge3c8dd50c9_0_7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solidFill>
                  <a:schemeClr val="dk1"/>
                </a:solidFill>
                <a:highlight>
                  <a:schemeClr val="lt1"/>
                </a:highlight>
                <a:latin typeface="Lato"/>
                <a:ea typeface="Lato"/>
                <a:cs typeface="Lato"/>
                <a:sym typeface="Lato"/>
              </a:rPr>
              <a:t>There is a lot of misinformation circulating around COVID-19 and the vaccine. As a trusted and knowledgeable resource, nurses have a unique opportunity to combat misinformation and share crucial facts that can help communities to feel more comfortable getting the vaccine.</a:t>
            </a:r>
          </a:p>
          <a:p>
            <a:pPr marL="0" lvl="0" indent="0" algn="l" rtl="0">
              <a:spcBef>
                <a:spcPts val="0"/>
              </a:spcBef>
              <a:spcAft>
                <a:spcPts val="0"/>
              </a:spcAft>
              <a:buClr>
                <a:schemeClr val="dk1"/>
              </a:buClr>
              <a:buSzPts val="1100"/>
              <a:buFont typeface="Arial"/>
              <a:buNone/>
            </a:pPr>
            <a:endParaRPr lang="en-US" dirty="0">
              <a:solidFill>
                <a:schemeClr val="dk1"/>
              </a:solidFill>
              <a:highlight>
                <a:schemeClr val="lt1"/>
              </a:highlight>
              <a:latin typeface="Lato"/>
              <a:ea typeface="Lato"/>
              <a:cs typeface="Lato"/>
              <a:sym typeface="Lato"/>
            </a:endParaRPr>
          </a:p>
          <a:p>
            <a:pPr marL="0" lvl="0" indent="0" algn="l" rtl="0">
              <a:spcBef>
                <a:spcPts val="1000"/>
              </a:spcBef>
              <a:spcAft>
                <a:spcPts val="0"/>
              </a:spcAft>
              <a:buClr>
                <a:schemeClr val="dk1"/>
              </a:buClr>
              <a:buSzPts val="1100"/>
              <a:buFont typeface="Arial"/>
              <a:buNone/>
            </a:pPr>
            <a:r>
              <a:rPr lang="en-US" dirty="0">
                <a:solidFill>
                  <a:schemeClr val="dk1"/>
                </a:solidFill>
                <a:highlight>
                  <a:schemeClr val="lt1"/>
                </a:highlight>
                <a:latin typeface="Lato"/>
                <a:ea typeface="Lato"/>
                <a:cs typeface="Lato"/>
                <a:sym typeface="Lato"/>
              </a:rPr>
              <a:t>Here are a few things to consider when sharing information:</a:t>
            </a:r>
          </a:p>
          <a:p>
            <a:pPr marL="0" lvl="0" indent="0" algn="l" rtl="0">
              <a:spcBef>
                <a:spcPts val="1000"/>
              </a:spcBef>
              <a:spcAft>
                <a:spcPts val="0"/>
              </a:spcAft>
              <a:buClr>
                <a:schemeClr val="dk1"/>
              </a:buClr>
              <a:buSzPts val="1100"/>
              <a:buFont typeface="Arial"/>
              <a:buNone/>
            </a:pPr>
            <a:endParaRPr lang="en-US" dirty="0">
              <a:solidFill>
                <a:schemeClr val="dk1"/>
              </a:solidFill>
              <a:highlight>
                <a:schemeClr val="lt1"/>
              </a:highlight>
              <a:latin typeface="Lato"/>
              <a:ea typeface="Lato"/>
              <a:cs typeface="Lato"/>
              <a:sym typeface="Lato"/>
            </a:endParaRPr>
          </a:p>
          <a:p>
            <a:pPr marL="0" lvl="0" indent="0" algn="l" rtl="0">
              <a:spcBef>
                <a:spcPts val="1000"/>
              </a:spcBef>
              <a:spcAft>
                <a:spcPts val="0"/>
              </a:spcAft>
              <a:buClr>
                <a:schemeClr val="dk1"/>
              </a:buClr>
              <a:buSzPts val="1100"/>
              <a:buFont typeface="Arial"/>
              <a:buNone/>
            </a:pPr>
            <a:r>
              <a:rPr lang="en-US" b="1" dirty="0">
                <a:solidFill>
                  <a:schemeClr val="dk1"/>
                </a:solidFill>
                <a:highlight>
                  <a:schemeClr val="lt1"/>
                </a:highlight>
                <a:latin typeface="Lato"/>
                <a:ea typeface="Lato"/>
                <a:cs typeface="Lato"/>
                <a:sym typeface="Lato"/>
              </a:rPr>
              <a:t>Educate, Don’t Dictate: </a:t>
            </a:r>
            <a:r>
              <a:rPr lang="en-US" dirty="0">
                <a:solidFill>
                  <a:schemeClr val="dk1"/>
                </a:solidFill>
                <a:highlight>
                  <a:schemeClr val="lt1"/>
                </a:highlight>
                <a:latin typeface="Lato"/>
                <a:ea typeface="Lato"/>
                <a:cs typeface="Lato"/>
                <a:sym typeface="Lato"/>
              </a:rPr>
              <a:t>Many populations are receiving incorrect information from trusted sources. Help them to see that people can have their best interests at heart and still share incorrect information. </a:t>
            </a:r>
          </a:p>
          <a:p>
            <a:pPr marL="0" lvl="0" indent="0" algn="l" rtl="0">
              <a:spcBef>
                <a:spcPts val="1000"/>
              </a:spcBef>
              <a:spcAft>
                <a:spcPts val="0"/>
              </a:spcAft>
              <a:buClr>
                <a:schemeClr val="dk1"/>
              </a:buClr>
              <a:buSzPts val="1100"/>
              <a:buFont typeface="Arial"/>
              <a:buNone/>
            </a:pPr>
            <a:endParaRPr lang="en-US" dirty="0">
              <a:solidFill>
                <a:schemeClr val="dk1"/>
              </a:solidFill>
              <a:highlight>
                <a:schemeClr val="lt1"/>
              </a:highlight>
              <a:latin typeface="Lato"/>
              <a:ea typeface="Lato"/>
              <a:cs typeface="Lato"/>
              <a:sym typeface="Lato"/>
            </a:endParaRPr>
          </a:p>
          <a:p>
            <a:pPr marL="0" marR="0" lvl="0" indent="0" algn="l" defTabSz="914400" rtl="0" eaLnBrk="1" fontAlgn="auto" latinLnBrk="0" hangingPunct="1">
              <a:lnSpc>
                <a:spcPct val="100000"/>
              </a:lnSpc>
              <a:spcBef>
                <a:spcPts val="1000"/>
              </a:spcBef>
              <a:spcAft>
                <a:spcPts val="0"/>
              </a:spcAft>
              <a:buClr>
                <a:schemeClr val="dk1"/>
              </a:buClr>
              <a:buSzPts val="1100"/>
              <a:buFont typeface="Arial"/>
              <a:buNone/>
              <a:tabLst/>
              <a:defRPr/>
            </a:pPr>
            <a:r>
              <a:rPr lang="en-US" b="1" dirty="0">
                <a:solidFill>
                  <a:schemeClr val="dk1"/>
                </a:solidFill>
                <a:highlight>
                  <a:schemeClr val="lt1"/>
                </a:highlight>
                <a:latin typeface="Lato"/>
                <a:ea typeface="Lato"/>
                <a:cs typeface="Lato"/>
                <a:sym typeface="Lato"/>
              </a:rPr>
              <a:t>Meet People Where They Are: </a:t>
            </a:r>
            <a:r>
              <a:rPr lang="en-US" dirty="0">
                <a:solidFill>
                  <a:schemeClr val="dk1"/>
                </a:solidFill>
                <a:highlight>
                  <a:schemeClr val="lt1"/>
                </a:highlight>
                <a:latin typeface="Lato"/>
                <a:ea typeface="Lato"/>
                <a:cs typeface="Lato"/>
                <a:sym typeface="Lato"/>
              </a:rPr>
              <a:t>Try to understand where your community is coming from and what matters most to them. Share information that is aligned with their needs.</a:t>
            </a:r>
          </a:p>
          <a:p>
            <a:pPr marL="0" lvl="0" indent="0" algn="l" rtl="0">
              <a:spcBef>
                <a:spcPts val="1000"/>
              </a:spcBef>
              <a:spcAft>
                <a:spcPts val="0"/>
              </a:spcAft>
              <a:buClr>
                <a:schemeClr val="dk1"/>
              </a:buClr>
              <a:buSzPts val="1100"/>
              <a:buFont typeface="Arial"/>
              <a:buNone/>
            </a:pPr>
            <a:endParaRPr lang="en-US" dirty="0">
              <a:solidFill>
                <a:schemeClr val="dk1"/>
              </a:solidFill>
              <a:highlight>
                <a:schemeClr val="lt1"/>
              </a:highlight>
              <a:latin typeface="Lato"/>
              <a:ea typeface="Lato"/>
              <a:cs typeface="Lato"/>
              <a:sym typeface="Lato"/>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solidFill>
                  <a:schemeClr val="dk1"/>
                </a:solidFill>
                <a:highlight>
                  <a:schemeClr val="lt1"/>
                </a:highlight>
                <a:latin typeface="Lato"/>
                <a:ea typeface="Lato"/>
                <a:cs typeface="Lato"/>
                <a:sym typeface="Lato"/>
              </a:rPr>
              <a:t>Make it a Conversation: </a:t>
            </a:r>
            <a:r>
              <a:rPr lang="en-US" dirty="0">
                <a:solidFill>
                  <a:schemeClr val="dk1"/>
                </a:solidFill>
                <a:highlight>
                  <a:schemeClr val="lt1"/>
                </a:highlight>
                <a:latin typeface="Lato"/>
                <a:ea typeface="Lato"/>
                <a:cs typeface="Lato"/>
                <a:sym typeface="Lato"/>
              </a:rPr>
              <a:t>Most individuals aren’t interested in being told what they’re doing wrong. Sharing information in a collaborative, 2-way dialogue makes for a more productive conversation.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solidFill>
                <a:schemeClr val="dk1"/>
              </a:solidFill>
              <a:highlight>
                <a:schemeClr val="lt1"/>
              </a:highlight>
              <a:latin typeface="Lato"/>
              <a:ea typeface="Lato"/>
              <a:cs typeface="Lato"/>
              <a:sym typeface="Lato"/>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solidFill>
                  <a:schemeClr val="dk1"/>
                </a:solidFill>
                <a:highlight>
                  <a:schemeClr val="lt1"/>
                </a:highlight>
                <a:latin typeface="Lato"/>
                <a:ea typeface="Lato"/>
                <a:cs typeface="Lato"/>
                <a:sym typeface="Lato"/>
              </a:rPr>
              <a:t>Prioritize your mental health</a:t>
            </a:r>
            <a:r>
              <a:rPr lang="en-US" dirty="0">
                <a:solidFill>
                  <a:schemeClr val="dk1"/>
                </a:solidFill>
                <a:highlight>
                  <a:schemeClr val="lt1"/>
                </a:highlight>
                <a:latin typeface="Lato"/>
                <a:ea typeface="Lato"/>
                <a:cs typeface="Lato"/>
                <a:sym typeface="Lato"/>
              </a:rPr>
              <a:t>: Posting on social media can be really taxing, especially when you’re discussing topics like vaccines and COVID. It can sometimes make you angry or upset. If you notice that you feel uncomfortable using social media, take a step back. You do not need to interact with somebody who is being rude or hostile. You can also choose to block someone if they are speaking inappropriately or making you feel uncomfortable. Always be careful not to reveal important information about yourself online (your address, location of employment, </a:t>
            </a:r>
            <a:r>
              <a:rPr lang="en-US" dirty="0" err="1">
                <a:solidFill>
                  <a:schemeClr val="dk1"/>
                </a:solidFill>
                <a:highlight>
                  <a:schemeClr val="lt1"/>
                </a:highlight>
                <a:latin typeface="Lato"/>
                <a:ea typeface="Lato"/>
                <a:cs typeface="Lato"/>
                <a:sym typeface="Lato"/>
              </a:rPr>
              <a:t>etc</a:t>
            </a:r>
            <a:r>
              <a:rPr lang="en-US" dirty="0">
                <a:solidFill>
                  <a:schemeClr val="dk1"/>
                </a:solidFill>
                <a:highlight>
                  <a:schemeClr val="lt1"/>
                </a:highlight>
                <a:latin typeface="Lato"/>
                <a:ea typeface="Lato"/>
                <a:cs typeface="Lato"/>
                <a:sym typeface="Lato"/>
              </a:rPr>
              <a:t>) </a:t>
            </a:r>
            <a:endParaRPr lang="en-US" dirty="0">
              <a:highlight>
                <a:srgbClr val="FFFFFF"/>
              </a:highlight>
              <a:latin typeface="Lato"/>
              <a:ea typeface="Lato"/>
              <a:cs typeface="Lato"/>
              <a:sym typeface="Lato"/>
            </a:endParaRPr>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e649ccb39a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24" name="Google Shape;724;ge649ccb39a_0_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b="0" dirty="0">
                <a:solidFill>
                  <a:schemeClr val="dk1"/>
                </a:solidFill>
                <a:latin typeface="Lato"/>
                <a:ea typeface="Lato"/>
                <a:cs typeface="Lato"/>
                <a:sym typeface="Lato"/>
              </a:rPr>
              <a:t>Social media can help you share information with the larger community and create an open space for question. Here are some best practices to get you started!</a:t>
            </a:r>
            <a:endParaRPr lang="en-US" sz="1600" b="0" dirty="0">
              <a:latin typeface="Lato"/>
              <a:ea typeface="Lato"/>
              <a:cs typeface="Lato"/>
              <a:sym typeface="Lato"/>
            </a:endParaRPr>
          </a:p>
          <a:p>
            <a:pPr marL="0" lvl="0" indent="0" algn="l" rtl="0">
              <a:lnSpc>
                <a:spcPct val="100000"/>
              </a:lnSpc>
              <a:spcBef>
                <a:spcPts val="0"/>
              </a:spcBef>
              <a:spcAft>
                <a:spcPts val="0"/>
              </a:spcAft>
              <a:buSzPts val="1400"/>
              <a:buNone/>
            </a:pPr>
            <a:endParaRPr b="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ge3c8dd50c9_0_3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4" name="Google Shape;604;ge3c8dd50c9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ge649ccb39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13" name="Google Shape;613;ge649ccb39a_0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100"/>
              <a:buFont typeface="Arial"/>
              <a:buNone/>
            </a:pPr>
            <a:r>
              <a:rPr lang="en-US" sz="1400" dirty="0">
                <a:highlight>
                  <a:srgbClr val="FFFFFF"/>
                </a:highlight>
                <a:latin typeface="Lato"/>
                <a:ea typeface="Lato"/>
                <a:cs typeface="Lato"/>
                <a:sym typeface="Lato"/>
              </a:rPr>
              <a:t>Our Nurses Toolkit includes a number of tools that can help you craft and share your story and share information:</a:t>
            </a:r>
          </a:p>
          <a:p>
            <a:pPr marL="0" lvl="0" indent="0" algn="l" rtl="0">
              <a:lnSpc>
                <a:spcPct val="100000"/>
              </a:lnSpc>
              <a:spcBef>
                <a:spcPts val="0"/>
              </a:spcBef>
              <a:spcAft>
                <a:spcPts val="0"/>
              </a:spcAft>
              <a:buSzPts val="1400"/>
              <a:buNone/>
            </a:pPr>
            <a:endParaRPr lang="en-US" dirty="0"/>
          </a:p>
          <a:p>
            <a:pPr marL="76200" lvl="0" indent="0" algn="l" rtl="0">
              <a:spcBef>
                <a:spcPts val="0"/>
              </a:spcBef>
              <a:spcAft>
                <a:spcPts val="0"/>
              </a:spcAft>
              <a:buClr>
                <a:schemeClr val="dk1"/>
              </a:buClr>
              <a:buSzPts val="2400"/>
              <a:buFont typeface="Lato"/>
              <a:buNone/>
            </a:pPr>
            <a:r>
              <a:rPr lang="en-US" dirty="0"/>
              <a:t>In our toolkit, you’ll find </a:t>
            </a:r>
          </a:p>
          <a:p>
            <a:pPr marL="457200" lvl="0" indent="-381000" algn="l" rtl="0">
              <a:spcBef>
                <a:spcPts val="0"/>
              </a:spcBef>
              <a:spcAft>
                <a:spcPts val="0"/>
              </a:spcAft>
              <a:buClr>
                <a:schemeClr val="dk1"/>
              </a:buClr>
              <a:buSzPts val="2400"/>
              <a:buFont typeface="Lato"/>
              <a:buChar char="●"/>
            </a:pPr>
            <a:r>
              <a:rPr lang="en-US" sz="1400" dirty="0">
                <a:solidFill>
                  <a:schemeClr val="dk1"/>
                </a:solidFill>
                <a:latin typeface="Lato"/>
                <a:ea typeface="Lato"/>
                <a:cs typeface="Lato"/>
                <a:sym typeface="Lato"/>
              </a:rPr>
              <a:t>Elements to help you share your story</a:t>
            </a:r>
          </a:p>
          <a:p>
            <a:pPr marL="457200" lvl="0" indent="-381000" algn="l" rtl="0">
              <a:spcBef>
                <a:spcPts val="0"/>
              </a:spcBef>
              <a:spcAft>
                <a:spcPts val="0"/>
              </a:spcAft>
              <a:buClr>
                <a:schemeClr val="dk1"/>
              </a:buClr>
              <a:buSzPts val="2400"/>
              <a:buFont typeface="Lato"/>
              <a:buChar char="●"/>
            </a:pPr>
            <a:r>
              <a:rPr lang="en-US" sz="1400" dirty="0">
                <a:solidFill>
                  <a:schemeClr val="dk1"/>
                </a:solidFill>
                <a:latin typeface="Lato"/>
                <a:ea typeface="Lato"/>
                <a:cs typeface="Lato"/>
                <a:sym typeface="Lato"/>
              </a:rPr>
              <a:t>Historical nurse milestones</a:t>
            </a:r>
          </a:p>
          <a:p>
            <a:pPr marL="457200" lvl="0" indent="-381000" algn="l" rtl="0">
              <a:spcBef>
                <a:spcPts val="0"/>
              </a:spcBef>
              <a:spcAft>
                <a:spcPts val="0"/>
              </a:spcAft>
              <a:buClr>
                <a:schemeClr val="dk1"/>
              </a:buClr>
              <a:buSzPts val="2400"/>
              <a:buFont typeface="Lato"/>
              <a:buChar char="●"/>
            </a:pPr>
            <a:r>
              <a:rPr lang="en-US" sz="1400" dirty="0">
                <a:solidFill>
                  <a:schemeClr val="dk1"/>
                </a:solidFill>
                <a:latin typeface="Lato"/>
                <a:ea typeface="Lato"/>
                <a:cs typeface="Lato"/>
                <a:sym typeface="Lato"/>
              </a:rPr>
              <a:t>Strategies to correct misinformation</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Check out our downloadable PDF “Guide to Sharing Your Story” and the accompanying social media pack as a place to start. </a:t>
            </a:r>
          </a:p>
          <a:p>
            <a:pPr marL="0" lvl="0" indent="0" algn="l" rtl="0">
              <a:lnSpc>
                <a:spcPct val="100000"/>
              </a:lnSpc>
              <a:spcBef>
                <a:spcPts val="0"/>
              </a:spcBef>
              <a:spcAft>
                <a:spcPts val="0"/>
              </a:spcAft>
              <a:buSzPts val="1400"/>
              <a:buNone/>
            </a:pPr>
            <a:r>
              <a:rPr lang="en-US" dirty="0"/>
              <a:t>You can share these graphics instead of making your own! </a:t>
            </a:r>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ge9e2e3c89b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8" name="Google Shape;738;ge9e2e3c89b_1_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next few slides are examples of social media posts from our campaign.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When speaking with our Vaccine Confidence Advisory Committee of 20 nurses around the country, they really wanted to make this campaign stand out through our messaging and our opportunity to amplify the nursing voice.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In our #NursesMakeChangeHappen campaign, we highlight the achievements of historic nurses and also applaud the nurses of today. We recognize the different roles and spaces where nurses make a difference and have that message woven throughout our imagery and posts.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In this post on Twitter, we highlight Nurse Mary Eliza Mahoney, first African American graduate from an American school of nursing in 1879. She is next to Nurse Sandra Lindsay, first person to receive the COVID-19 vaccine in 2020.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 post like this could be recreated through a graphic design program like Canva. You could also simply share a picture or selfie to go along with a caption. We kept our caption short on this post since most of the information was contained in the photograph. Since we used the hashtag #NursesMakeChangeHappen, anyone searching that hashtag will be able to interact with this post. If you don’t feel comfortable posting your own Twitter content, you can just retweet/like posts that you want to support!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b86d474fc2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2" name="Google Shape;82;gb86d474fc2_0_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The National Nurse-Led Care Consortium is a nonprofit member-supported organization working to strengthen community health through quality, compassionate, and collaborative nurse-led care.  </a:t>
            </a:r>
            <a:endParaRPr>
              <a:solidFill>
                <a:schemeClr val="dk1"/>
              </a:solidFill>
            </a:endParaRPr>
          </a:p>
          <a:p>
            <a:pPr marL="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NNCC represents the intersection of nurse-led primary care and public health.</a:t>
            </a:r>
            <a:endParaRPr>
              <a:solidFill>
                <a:schemeClr val="dk1"/>
              </a:solidFill>
            </a:endParaRPr>
          </a:p>
          <a:p>
            <a:pPr marL="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Our mission is to advance nurse-led health care through policy, consultation, and programs to reduce health disparities and meet people’s primary care and wellness needs. </a:t>
            </a:r>
            <a:endParaRPr>
              <a:solidFill>
                <a:schemeClr val="dk1"/>
              </a:solidFill>
            </a:endParaRPr>
          </a:p>
          <a:p>
            <a:pPr marL="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NNCC is an affiliate of the Public Health Management Corporation. </a:t>
            </a:r>
            <a:endParaRPr>
              <a:solidFill>
                <a:schemeClr val="dk1"/>
              </a:solidFill>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ge9e2e3c89b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8" name="Google Shape;738;ge9e2e3c89b_1_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Here we see another example of a Twitter post from NNCC’s campaign.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This post highlights Nurse Lillian Wald, a pioneer of home healthcare and founder of the Henry Street Settlement in New York City. She is next to Nurse Tarik Khan, a frontline nurse in Philadelphia. Tarik has played an essential role in our city for building up a homebound vaccination program and securing vaccination doses for hundreds of homebound individuals.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You can see that Tarik retweeted this post; therefore, it was shared with all of his followers. This was our top performing post because of that! If you’re highlighting someone else’s work, make sure to tag them like we tagged Tarik so if they see it, they can share with their own network. </a:t>
            </a:r>
          </a:p>
        </p:txBody>
      </p:sp>
    </p:spTree>
    <p:extLst>
      <p:ext uri="{BB962C8B-B14F-4D97-AF65-F5344CB8AC3E}">
        <p14:creationId xmlns:p14="http://schemas.microsoft.com/office/powerpoint/2010/main" val="21287315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ge9e2e3c89b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4" name="Google Shape;744;ge9e2e3c89b_1_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Here is an example of a Facebook post that provides vaccine facts about the COVID-19 vaccine and fertility. I got a lot of comments on this post when it was shared – some supported us, and some disagreed and cited misinformation. We will go into further detail about how to respond to comments like that in next week’s session. But, as I mentioned earlier, always make sure that what you are sharing is backed by credible research so you can provide a resource should somebody ask. </a:t>
            </a: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ge9e2e3c89b_1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0" name="Google Shape;750;ge9e2e3c89b_1_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Here’s a LinkedIn post example. This is for a webinar that NNCC is hosting next week. Although we usually include graphics for our webinar, they are not necessary for a LinkedIn post. I included information about what the webinar is about, the date, and a registration link so followers can take action. This is a post related to professional development which is why I chose to share on LinkedIn. </a:t>
            </a: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d40242cb4b_0_1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 name="Google Shape;124;gd40242cb4b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7391260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d40242cb4b_0_1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 name="Google Shape;124;gd40242cb4b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0962996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e3c8dd50c9_0_4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00" name="Google Shape;200;ge3c8dd50c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6909763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e3c8dd50c9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4" name="Google Shape;174;ge3c8dd50c9_0_5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Here are some additional great resources to check out.</a:t>
            </a:r>
          </a:p>
        </p:txBody>
      </p:sp>
    </p:spTree>
    <p:extLst>
      <p:ext uri="{BB962C8B-B14F-4D97-AF65-F5344CB8AC3E}">
        <p14:creationId xmlns:p14="http://schemas.microsoft.com/office/powerpoint/2010/main" val="10371459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b86d474fc2_0_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9" name="Google Shape;279;gb86d474fc2_0_34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dirty="0"/>
              <a:t>If you are a nurse or health care professional and you feel comfortable sharing your story online, know that we want to hear it! Tag us or use the hashtag #NursesMakeChangeHappen so we can share and support your post. </a:t>
            </a:r>
            <a:endParaRPr b="0" dirty="0"/>
          </a:p>
        </p:txBody>
      </p:sp>
    </p:spTree>
    <p:extLst>
      <p:ext uri="{BB962C8B-B14F-4D97-AF65-F5344CB8AC3E}">
        <p14:creationId xmlns:p14="http://schemas.microsoft.com/office/powerpoint/2010/main" val="17178344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b86d474fc2_0_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9" name="Google Shape;279;gb86d474fc2_0_34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b="0" dirty="0">
                <a:solidFill>
                  <a:srgbClr val="007499"/>
                </a:solidFill>
                <a:latin typeface="Calibri"/>
                <a:ea typeface="Calibri"/>
                <a:cs typeface="Calibri"/>
                <a:sym typeface="Calibri"/>
              </a:rPr>
              <a:t>Please submit any questions you have using this </a:t>
            </a:r>
            <a:r>
              <a:rPr lang="en-US" sz="1400" b="0" dirty="0">
                <a:solidFill>
                  <a:srgbClr val="007499"/>
                </a:solidFill>
                <a:latin typeface="Calibri"/>
                <a:ea typeface="Calibri"/>
                <a:cs typeface="Calibri"/>
                <a:sym typeface="Calibri"/>
                <a:hlinkClick r:id="rId3"/>
              </a:rPr>
              <a:t>Google Form</a:t>
            </a:r>
            <a:r>
              <a:rPr lang="en-US" sz="1400" b="0" dirty="0">
                <a:solidFill>
                  <a:srgbClr val="007499"/>
                </a:solidFill>
                <a:latin typeface="Calibri"/>
                <a:ea typeface="Calibri"/>
                <a:cs typeface="Calibri"/>
                <a:sym typeface="Calibri"/>
              </a:rPr>
              <a:t>. This link will also be found in your emails from NNCC. </a:t>
            </a:r>
          </a:p>
          <a:p>
            <a:pPr marL="0" lvl="0" indent="0" algn="l" rtl="0">
              <a:lnSpc>
                <a:spcPct val="100000"/>
              </a:lnSpc>
              <a:spcBef>
                <a:spcPts val="0"/>
              </a:spcBef>
              <a:spcAft>
                <a:spcPts val="0"/>
              </a:spcAft>
              <a:buSzPts val="1400"/>
              <a:buNone/>
            </a:pPr>
            <a:endParaRPr lang="en-US" sz="1400" b="0" dirty="0">
              <a:solidFill>
                <a:srgbClr val="007499"/>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400" b="0" dirty="0">
                <a:solidFill>
                  <a:srgbClr val="007499"/>
                </a:solidFill>
                <a:latin typeface="Calibri"/>
                <a:ea typeface="Calibri"/>
                <a:cs typeface="Calibri"/>
                <a:sym typeface="Calibri"/>
              </a:rPr>
              <a:t>We will address questions during the live session on November 4</a:t>
            </a:r>
            <a:r>
              <a:rPr lang="en-US" sz="1400" b="0" baseline="30000" dirty="0">
                <a:solidFill>
                  <a:srgbClr val="007499"/>
                </a:solidFill>
                <a:latin typeface="Calibri"/>
                <a:ea typeface="Calibri"/>
                <a:cs typeface="Calibri"/>
                <a:sym typeface="Calibri"/>
              </a:rPr>
              <a:t>th </a:t>
            </a:r>
            <a:endParaRPr b="0"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b86d474fc2_0_3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gb86d474fc2_0_37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dirty="0"/>
              <a:t>Thank you for tuning in to this session. Please complete the post-session quiz to receive CE credits. The link to the quiz will be available in the Google Drive Folder. We’ll also include it in our follow-up email.</a:t>
            </a:r>
          </a:p>
          <a:p>
            <a:pPr marL="0" lvl="0" indent="0" algn="l" rtl="0">
              <a:lnSpc>
                <a:spcPct val="100000"/>
              </a:lnSpc>
              <a:spcBef>
                <a:spcPts val="0"/>
              </a:spcBef>
              <a:spcAft>
                <a:spcPts val="0"/>
              </a:spcAft>
              <a:buSzPts val="1400"/>
              <a:buNone/>
            </a:pPr>
            <a:endParaRPr lang="en-US" b="0" dirty="0"/>
          </a:p>
          <a:p>
            <a:pPr marL="0" lvl="0" indent="0" algn="l" rtl="0">
              <a:lnSpc>
                <a:spcPct val="100000"/>
              </a:lnSpc>
              <a:spcBef>
                <a:spcPts val="0"/>
              </a:spcBef>
              <a:spcAft>
                <a:spcPts val="0"/>
              </a:spcAft>
              <a:buSzPts val="1400"/>
              <a:buNone/>
            </a:pPr>
            <a:r>
              <a:rPr lang="en-US" b="0" dirty="0"/>
              <a:t>Join us next week, where we will hear from nurse Letha Joseph on strategies to confront misinformation. </a:t>
            </a:r>
          </a:p>
          <a:p>
            <a:pPr marL="0" lvl="0" indent="0" algn="l" rtl="0">
              <a:lnSpc>
                <a:spcPct val="100000"/>
              </a:lnSpc>
              <a:spcBef>
                <a:spcPts val="0"/>
              </a:spcBef>
              <a:spcAft>
                <a:spcPts val="0"/>
              </a:spcAft>
              <a:buSzPts val="1400"/>
              <a:buNone/>
            </a:pPr>
            <a:endParaRPr lang="en-US" b="0" dirty="0"/>
          </a:p>
          <a:p>
            <a:pPr marL="0" lvl="0" indent="0" algn="l" rtl="0">
              <a:lnSpc>
                <a:spcPct val="100000"/>
              </a:lnSpc>
              <a:spcBef>
                <a:spcPts val="0"/>
              </a:spcBef>
              <a:spcAft>
                <a:spcPts val="0"/>
              </a:spcAft>
              <a:buSzPts val="1400"/>
              <a:buNone/>
            </a:pPr>
            <a:r>
              <a:rPr lang="en-US" b="0" dirty="0"/>
              <a:t>This concludes today’s session!</a:t>
            </a:r>
          </a:p>
        </p:txBody>
      </p:sp>
      <p:sp>
        <p:nvSpPr>
          <p:cNvPr id="307" name="Google Shape;307;gb86d474fc2_0_37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b86d474fc2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7" name="Google Shape;97;gb86d474fc2_0_2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en-US" sz="1200" dirty="0">
                <a:solidFill>
                  <a:schemeClr val="dk1"/>
                </a:solidFill>
                <a:latin typeface="Calibri"/>
                <a:ea typeface="Calibri"/>
                <a:cs typeface="Calibri"/>
                <a:sym typeface="Calibri"/>
              </a:rPr>
              <a:t>NNCC is partnering with the Centers for Disease Control and Prevention (CDC) to build COVID-19 vaccine confidence among nurses and the communities they serve. </a:t>
            </a:r>
          </a:p>
          <a:p>
            <a:pPr marL="0" lvl="0" indent="0" algn="l" rtl="0">
              <a:lnSpc>
                <a:spcPct val="100000"/>
              </a:lnSpc>
              <a:spcBef>
                <a:spcPts val="0"/>
              </a:spcBef>
              <a:spcAft>
                <a:spcPts val="0"/>
              </a:spcAft>
              <a:buClr>
                <a:schemeClr val="dk1"/>
              </a:buClr>
              <a:buSzPts val="1400"/>
              <a:buFont typeface="Arial"/>
              <a:buNone/>
            </a:pPr>
            <a:endParaRPr lang="en-US"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Arial"/>
              <a:buNone/>
            </a:pPr>
            <a:r>
              <a:rPr lang="en-US" sz="1200" dirty="0">
                <a:solidFill>
                  <a:schemeClr val="dk1"/>
                </a:solidFill>
                <a:latin typeface="Calibri"/>
                <a:ea typeface="Calibri"/>
                <a:cs typeface="Calibri"/>
                <a:sym typeface="Calibri"/>
              </a:rPr>
              <a:t>Through this project, we aim to:</a:t>
            </a:r>
            <a:endParaRPr dirty="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sz="1200" dirty="0">
                <a:solidFill>
                  <a:schemeClr val="dk1"/>
                </a:solidFill>
                <a:latin typeface="Calibri"/>
                <a:ea typeface="Calibri"/>
                <a:cs typeface="Calibri"/>
                <a:sym typeface="Calibri"/>
              </a:rPr>
              <a:t>Empower nurses with the necessary information to engage with care teams and communities about COVID-19 vaccines;</a:t>
            </a:r>
            <a:endParaRPr dirty="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sz="1200" dirty="0">
                <a:solidFill>
                  <a:schemeClr val="dk1"/>
                </a:solidFill>
                <a:latin typeface="Calibri"/>
                <a:ea typeface="Calibri"/>
                <a:cs typeface="Calibri"/>
                <a:sym typeface="Calibri"/>
              </a:rPr>
              <a:t>Provide learning opportunities to share up-to-date guidance and support peer engagement among nursing colleagues; and</a:t>
            </a:r>
            <a:endParaRPr dirty="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US" sz="1200" dirty="0">
                <a:solidFill>
                  <a:schemeClr val="dk1"/>
                </a:solidFill>
                <a:latin typeface="Calibri"/>
                <a:ea typeface="Calibri"/>
                <a:cs typeface="Calibri"/>
                <a:sym typeface="Calibri"/>
              </a:rPr>
              <a:t>Amplify the nursing voice by featuring everyday nurse champions through our podcast and other media.</a:t>
            </a:r>
            <a:endParaRPr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Font typeface="Arial"/>
              <a:buNone/>
            </a:pPr>
            <a:r>
              <a:rPr lang="en-US" sz="1200" dirty="0">
                <a:solidFill>
                  <a:schemeClr val="dk1"/>
                </a:solidFill>
                <a:latin typeface="Calibri"/>
                <a:ea typeface="Calibri"/>
                <a:cs typeface="Calibri"/>
                <a:sym typeface="Calibri"/>
              </a:rPr>
              <a:t>Please visit nurseledcare.org to learn more. </a:t>
            </a:r>
            <a:endParaRPr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c9e8067d03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5" name="Google Shape;105;gc9e8067d03_2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4203523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c9e8067d03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5" name="Google Shape;105;gc9e8067d03_2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This week, learning series participants will become more familiar with social media best practices, as well as guidance for sharing content and engaging with others. We’ll also review NNCC’s campaign toolkit social media pack for resources that highlight the nursing voice.</a:t>
            </a:r>
            <a:endParaRPr dirty="0"/>
          </a:p>
        </p:txBody>
      </p:sp>
    </p:spTree>
    <p:extLst>
      <p:ext uri="{BB962C8B-B14F-4D97-AF65-F5344CB8AC3E}">
        <p14:creationId xmlns:p14="http://schemas.microsoft.com/office/powerpoint/2010/main" val="230492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c9e8067d03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5" name="Google Shape;105;gc9e8067d03_2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effectLst/>
                <a:latin typeface="Calibri" panose="020F0502020204030204" pitchFamily="34" charset="0"/>
              </a:rPr>
              <a:t>I’m excited to introduce today’s speaker, Sierra Isley Little, NNCC’s Communications Coordinator. Sierra runs NNCC’s social media accounts, creates informational graphics and publishes email-marketing campaigns. She is a recent graduate of Florida State University where she studied Editing, Writing and Media.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Welcome, Sierra! I’ll now pass it on over to you. </a:t>
            </a:r>
            <a:endParaRPr dirty="0"/>
          </a:p>
        </p:txBody>
      </p:sp>
    </p:spTree>
    <p:extLst>
      <p:ext uri="{BB962C8B-B14F-4D97-AF65-F5344CB8AC3E}">
        <p14:creationId xmlns:p14="http://schemas.microsoft.com/office/powerpoint/2010/main" val="1530292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ge2ad52d532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44" name="Google Shape;644;ge2ad52d532_0_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Before we get started, let’s do a quick poll of this group’s current use of social media.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1885416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ge2ad52d532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44" name="Google Shape;644;ge2ad52d532_0_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dirty="0">
                <a:highlight>
                  <a:srgbClr val="FFFFFF"/>
                </a:highlight>
                <a:latin typeface="Lato"/>
                <a:ea typeface="Lato"/>
                <a:cs typeface="Lato"/>
                <a:sym typeface="Lato"/>
              </a:rPr>
              <a:t>As Deepa discussed in her video recording, six of the most popular social media platforms include: </a:t>
            </a: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sz="1400" dirty="0">
              <a:highlight>
                <a:srgbClr val="FFFFFF"/>
              </a:highlight>
              <a:latin typeface="Lato"/>
              <a:ea typeface="Lato"/>
              <a:cs typeface="Lato"/>
              <a:sym typeface="Lato"/>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400" dirty="0">
                <a:highlight>
                  <a:srgbClr val="FFFFFF"/>
                </a:highlight>
                <a:latin typeface="Lato"/>
                <a:ea typeface="Lato"/>
                <a:cs typeface="Lato"/>
                <a:sym typeface="Lato"/>
              </a:rPr>
              <a:t>Facebook</a:t>
            </a: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400" dirty="0">
                <a:highlight>
                  <a:srgbClr val="FFFFFF"/>
                </a:highlight>
                <a:latin typeface="Lato"/>
                <a:ea typeface="Lato"/>
                <a:cs typeface="Lato"/>
                <a:sym typeface="Lato"/>
              </a:rPr>
              <a:t>Instagram</a:t>
            </a: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400" dirty="0">
                <a:highlight>
                  <a:srgbClr val="FFFFFF"/>
                </a:highlight>
                <a:latin typeface="Lato"/>
                <a:ea typeface="Lato"/>
                <a:cs typeface="Lato"/>
                <a:sym typeface="Lato"/>
              </a:rPr>
              <a:t>LinkedIn</a:t>
            </a: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400" dirty="0">
                <a:highlight>
                  <a:srgbClr val="FFFFFF"/>
                </a:highlight>
                <a:latin typeface="Lato"/>
                <a:ea typeface="Lato"/>
                <a:cs typeface="Lato"/>
                <a:sym typeface="Lato"/>
              </a:rPr>
              <a:t>YouTube</a:t>
            </a: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400" dirty="0">
                <a:highlight>
                  <a:srgbClr val="FFFFFF"/>
                </a:highlight>
                <a:latin typeface="Lato"/>
                <a:ea typeface="Lato"/>
                <a:cs typeface="Lato"/>
                <a:sym typeface="Lato"/>
              </a:rPr>
              <a:t>Twitter</a:t>
            </a: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400" dirty="0">
                <a:highlight>
                  <a:srgbClr val="FFFFFF"/>
                </a:highlight>
                <a:latin typeface="Lato"/>
                <a:ea typeface="Lato"/>
                <a:cs typeface="Lato"/>
                <a:sym typeface="Lato"/>
              </a:rPr>
              <a:t>And TikTok</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400" dirty="0">
              <a:highlight>
                <a:srgbClr val="FFFFFF"/>
              </a:highlight>
              <a:latin typeface="Lato"/>
              <a:ea typeface="Lato"/>
              <a:cs typeface="Lato"/>
              <a:sym typeface="Lato"/>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400" dirty="0">
                <a:highlight>
                  <a:srgbClr val="FFFFFF"/>
                </a:highlight>
                <a:latin typeface="Lato"/>
                <a:ea typeface="Lato"/>
                <a:cs typeface="Lato"/>
                <a:sym typeface="Lato"/>
              </a:rPr>
              <a:t>Let’s go into more detail about which platform is the most appropriate for your message or post. </a:t>
            </a:r>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e3c8dd50c9_0_4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Now, let’s get into some social media best practices. </a:t>
            </a:r>
            <a:endParaRPr dirty="0"/>
          </a:p>
        </p:txBody>
      </p:sp>
      <p:sp>
        <p:nvSpPr>
          <p:cNvPr id="628" name="Google Shape;628;ge3c8dd50c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311708" y="744574"/>
            <a:ext cx="8520601" cy="2052601"/>
          </a:xfrm>
          <a:prstGeom prst="rect">
            <a:avLst/>
          </a:prstGeom>
          <a:noFill/>
          <a:ln>
            <a:noFill/>
          </a:ln>
        </p:spPr>
        <p:txBody>
          <a:bodyPr spcFirstLastPara="1" wrap="square" lIns="91400" tIns="91400" rIns="91400" bIns="91400" anchor="b" anchorCtr="0">
            <a:noAutofit/>
          </a:bodyPr>
          <a:lstStyle>
            <a:lvl1pPr lvl="0" algn="ctr">
              <a:lnSpc>
                <a:spcPct val="100000"/>
              </a:lnSpc>
              <a:spcBef>
                <a:spcPts val="0"/>
              </a:spcBef>
              <a:spcAft>
                <a:spcPts val="0"/>
              </a:spcAft>
              <a:buClr>
                <a:srgbClr val="000000"/>
              </a:buClr>
              <a:buSzPts val="5200"/>
              <a:buFont typeface="Arial"/>
              <a:buNone/>
              <a:defRPr sz="52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1" name="Google Shape;11;p2"/>
          <p:cNvSpPr txBox="1">
            <a:spLocks noGrp="1"/>
          </p:cNvSpPr>
          <p:nvPr>
            <p:ph type="body" idx="1"/>
          </p:nvPr>
        </p:nvSpPr>
        <p:spPr>
          <a:xfrm>
            <a:off x="311699" y="2834125"/>
            <a:ext cx="8520602" cy="792601"/>
          </a:xfrm>
          <a:prstGeom prst="rect">
            <a:avLst/>
          </a:prstGeom>
          <a:noFill/>
          <a:ln>
            <a:noFill/>
          </a:ln>
        </p:spPr>
        <p:txBody>
          <a:bodyPr spcFirstLastPara="1" wrap="square" lIns="91400" tIns="91400" rIns="91400" bIns="91400" anchor="t" anchorCtr="0">
            <a:noAutofit/>
          </a:bodyPr>
          <a:lstStyle>
            <a:lvl1pPr marL="457200" lvl="0" indent="-228600" algn="ctr">
              <a:lnSpc>
                <a:spcPct val="100000"/>
              </a:lnSpc>
              <a:spcBef>
                <a:spcPts val="0"/>
              </a:spcBef>
              <a:spcAft>
                <a:spcPts val="0"/>
              </a:spcAft>
              <a:buClr>
                <a:srgbClr val="585858"/>
              </a:buClr>
              <a:buSzPts val="2800"/>
              <a:buFont typeface="Arial"/>
              <a:buNone/>
              <a:defRPr sz="2800"/>
            </a:lvl1pPr>
            <a:lvl2pPr marL="914400" lvl="1" indent="-228600" algn="ctr">
              <a:lnSpc>
                <a:spcPct val="100000"/>
              </a:lnSpc>
              <a:spcBef>
                <a:spcPts val="0"/>
              </a:spcBef>
              <a:spcAft>
                <a:spcPts val="0"/>
              </a:spcAft>
              <a:buClr>
                <a:srgbClr val="585858"/>
              </a:buClr>
              <a:buSzPts val="2800"/>
              <a:buFont typeface="Arial"/>
              <a:buNone/>
              <a:defRPr sz="2800"/>
            </a:lvl2pPr>
            <a:lvl3pPr marL="1371600" lvl="2" indent="-228600" algn="ctr">
              <a:lnSpc>
                <a:spcPct val="100000"/>
              </a:lnSpc>
              <a:spcBef>
                <a:spcPts val="0"/>
              </a:spcBef>
              <a:spcAft>
                <a:spcPts val="0"/>
              </a:spcAft>
              <a:buClr>
                <a:srgbClr val="585858"/>
              </a:buClr>
              <a:buSzPts val="2800"/>
              <a:buFont typeface="Arial"/>
              <a:buNone/>
              <a:defRPr sz="2800"/>
            </a:lvl3pPr>
            <a:lvl4pPr marL="1828800" lvl="3" indent="-228600" algn="ctr">
              <a:lnSpc>
                <a:spcPct val="100000"/>
              </a:lnSpc>
              <a:spcBef>
                <a:spcPts val="0"/>
              </a:spcBef>
              <a:spcAft>
                <a:spcPts val="0"/>
              </a:spcAft>
              <a:buClr>
                <a:srgbClr val="585858"/>
              </a:buClr>
              <a:buSzPts val="2800"/>
              <a:buFont typeface="Arial"/>
              <a:buNone/>
              <a:defRPr sz="2800"/>
            </a:lvl4pPr>
            <a:lvl5pPr marL="2286000" lvl="4" indent="-228600" algn="ctr">
              <a:lnSpc>
                <a:spcPct val="100000"/>
              </a:lnSpc>
              <a:spcBef>
                <a:spcPts val="0"/>
              </a:spcBef>
              <a:spcAft>
                <a:spcPts val="0"/>
              </a:spcAft>
              <a:buClr>
                <a:srgbClr val="585858"/>
              </a:buClr>
              <a:buSzPts val="2800"/>
              <a:buFont typeface="Arial"/>
              <a:buNone/>
              <a:defRPr sz="2800"/>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2" name="Google Shape;12;p2"/>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no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no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2"/>
        <p:cNvGrpSpPr/>
        <p:nvPr/>
      </p:nvGrpSpPr>
      <p:grpSpPr>
        <a:xfrm>
          <a:off x="0" y="0"/>
          <a:ext cx="0" cy="0"/>
          <a:chOff x="0" y="0"/>
          <a:chExt cx="0" cy="0"/>
        </a:xfrm>
      </p:grpSpPr>
      <p:sp>
        <p:nvSpPr>
          <p:cNvPr id="103" name="Google Shape;103;p26"/>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4" name="Google Shape;104;p26"/>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5" name="Google Shape;105;p26"/>
          <p:cNvSpPr txBox="1">
            <a:spLocks noGrp="1"/>
          </p:cNvSpPr>
          <p:nvPr>
            <p:ph type="dt" idx="10"/>
          </p:nvPr>
        </p:nvSpPr>
        <p:spPr>
          <a:xfrm>
            <a:off x="6600825" y="4718488"/>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6" name="Google Shape;106;p2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7" name="Google Shape;107;p26"/>
          <p:cNvSpPr txBox="1">
            <a:spLocks noGrp="1"/>
          </p:cNvSpPr>
          <p:nvPr>
            <p:ph type="sldNum" idx="12"/>
          </p:nvPr>
        </p:nvSpPr>
        <p:spPr>
          <a:xfrm>
            <a:off x="731399" y="4767263"/>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900" b="0" i="0" u="none" strike="noStrike" cap="none">
                <a:solidFill>
                  <a:srgbClr val="888888"/>
                </a:solidFill>
                <a:latin typeface="Calibri"/>
                <a:ea typeface="Calibri"/>
                <a:cs typeface="Calibri"/>
                <a:sym typeface="Calibri"/>
              </a:defRPr>
            </a:lvl1pPr>
            <a:lvl2pPr marL="0" lvl="1" indent="0" algn="l">
              <a:spcBef>
                <a:spcPts val="0"/>
              </a:spcBef>
              <a:buNone/>
              <a:defRPr sz="900" b="0" i="0" u="none" strike="noStrike" cap="none">
                <a:solidFill>
                  <a:srgbClr val="888888"/>
                </a:solidFill>
                <a:latin typeface="Calibri"/>
                <a:ea typeface="Calibri"/>
                <a:cs typeface="Calibri"/>
                <a:sym typeface="Calibri"/>
              </a:defRPr>
            </a:lvl2pPr>
            <a:lvl3pPr marL="0" lvl="2" indent="0" algn="l">
              <a:spcBef>
                <a:spcPts val="0"/>
              </a:spcBef>
              <a:buNone/>
              <a:defRPr sz="900" b="0" i="0" u="none" strike="noStrike" cap="none">
                <a:solidFill>
                  <a:srgbClr val="888888"/>
                </a:solidFill>
                <a:latin typeface="Calibri"/>
                <a:ea typeface="Calibri"/>
                <a:cs typeface="Calibri"/>
                <a:sym typeface="Calibri"/>
              </a:defRPr>
            </a:lvl3pPr>
            <a:lvl4pPr marL="0" lvl="3" indent="0" algn="l">
              <a:spcBef>
                <a:spcPts val="0"/>
              </a:spcBef>
              <a:buNone/>
              <a:defRPr sz="900" b="0" i="0" u="none" strike="noStrike" cap="none">
                <a:solidFill>
                  <a:srgbClr val="888888"/>
                </a:solidFill>
                <a:latin typeface="Calibri"/>
                <a:ea typeface="Calibri"/>
                <a:cs typeface="Calibri"/>
                <a:sym typeface="Calibri"/>
              </a:defRPr>
            </a:lvl4pPr>
            <a:lvl5pPr marL="0" lvl="4" indent="0" algn="l">
              <a:spcBef>
                <a:spcPts val="0"/>
              </a:spcBef>
              <a:buNone/>
              <a:defRPr sz="900" b="0" i="0" u="none" strike="noStrike" cap="none">
                <a:solidFill>
                  <a:srgbClr val="888888"/>
                </a:solidFill>
                <a:latin typeface="Calibri"/>
                <a:ea typeface="Calibri"/>
                <a:cs typeface="Calibri"/>
                <a:sym typeface="Calibri"/>
              </a:defRPr>
            </a:lvl5pPr>
            <a:lvl6pPr marL="0" lvl="5" indent="0" algn="l">
              <a:spcBef>
                <a:spcPts val="0"/>
              </a:spcBef>
              <a:buNone/>
              <a:defRPr sz="900" b="0" i="0" u="none" strike="noStrike" cap="none">
                <a:solidFill>
                  <a:srgbClr val="888888"/>
                </a:solidFill>
                <a:latin typeface="Calibri"/>
                <a:ea typeface="Calibri"/>
                <a:cs typeface="Calibri"/>
                <a:sym typeface="Calibri"/>
              </a:defRPr>
            </a:lvl6pPr>
            <a:lvl7pPr marL="0" lvl="6" indent="0" algn="l">
              <a:spcBef>
                <a:spcPts val="0"/>
              </a:spcBef>
              <a:buNone/>
              <a:defRPr sz="900" b="0" i="0" u="none" strike="noStrike" cap="none">
                <a:solidFill>
                  <a:srgbClr val="888888"/>
                </a:solidFill>
                <a:latin typeface="Calibri"/>
                <a:ea typeface="Calibri"/>
                <a:cs typeface="Calibri"/>
                <a:sym typeface="Calibri"/>
              </a:defRPr>
            </a:lvl7pPr>
            <a:lvl8pPr marL="0" lvl="7" indent="0" algn="l">
              <a:spcBef>
                <a:spcPts val="0"/>
              </a:spcBef>
              <a:buNone/>
              <a:defRPr sz="900" b="0" i="0" u="none" strike="noStrike" cap="none">
                <a:solidFill>
                  <a:srgbClr val="888888"/>
                </a:solidFill>
                <a:latin typeface="Calibri"/>
                <a:ea typeface="Calibri"/>
                <a:cs typeface="Calibri"/>
                <a:sym typeface="Calibri"/>
              </a:defRPr>
            </a:lvl8pPr>
            <a:lvl9pPr marL="0" lvl="8" indent="0" algn="l">
              <a:spcBef>
                <a:spcPts val="0"/>
              </a:spcBef>
              <a:buNone/>
              <a:defRPr sz="9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08" name="Google Shape;108;p26"/>
          <p:cNvSpPr/>
          <p:nvPr/>
        </p:nvSpPr>
        <p:spPr>
          <a:xfrm>
            <a:off x="0" y="4853028"/>
            <a:ext cx="5566653" cy="290472"/>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09" name="Google Shape;109;p26"/>
          <p:cNvSpPr/>
          <p:nvPr/>
        </p:nvSpPr>
        <p:spPr>
          <a:xfrm>
            <a:off x="5566653" y="4853028"/>
            <a:ext cx="3577347" cy="290472"/>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10"/>
        <p:cNvGrpSpPr/>
        <p:nvPr/>
      </p:nvGrpSpPr>
      <p:grpSpPr>
        <a:xfrm>
          <a:off x="0" y="0"/>
          <a:ext cx="0" cy="0"/>
          <a:chOff x="0" y="0"/>
          <a:chExt cx="0" cy="0"/>
        </a:xfrm>
      </p:grpSpPr>
      <p:sp>
        <p:nvSpPr>
          <p:cNvPr id="111" name="Google Shape;111;p27"/>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2" name="Google Shape;112;p27"/>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3" name="Google Shape;113;p27"/>
          <p:cNvSpPr txBox="1">
            <a:spLocks noGrp="1"/>
          </p:cNvSpPr>
          <p:nvPr>
            <p:ph type="dt" idx="10"/>
          </p:nvPr>
        </p:nvSpPr>
        <p:spPr>
          <a:xfrm>
            <a:off x="6600825" y="4718488"/>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4" name="Google Shape;114;p2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5" name="Google Shape;115;p27"/>
          <p:cNvSpPr txBox="1">
            <a:spLocks noGrp="1"/>
          </p:cNvSpPr>
          <p:nvPr>
            <p:ph type="sldNum" idx="12"/>
          </p:nvPr>
        </p:nvSpPr>
        <p:spPr>
          <a:xfrm>
            <a:off x="731399" y="4767263"/>
            <a:ext cx="2057400" cy="273844"/>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900" b="0" i="0" u="none" strike="noStrike" cap="none">
                <a:solidFill>
                  <a:srgbClr val="888888"/>
                </a:solidFill>
                <a:latin typeface="Calibri"/>
                <a:ea typeface="Calibri"/>
                <a:cs typeface="Calibri"/>
                <a:sym typeface="Calibri"/>
              </a:defRPr>
            </a:lvl1pPr>
            <a:lvl2pPr marL="0" lvl="1" indent="0" algn="l">
              <a:spcBef>
                <a:spcPts val="0"/>
              </a:spcBef>
              <a:buNone/>
              <a:defRPr sz="900" b="0" i="0" u="none" strike="noStrike" cap="none">
                <a:solidFill>
                  <a:srgbClr val="888888"/>
                </a:solidFill>
                <a:latin typeface="Calibri"/>
                <a:ea typeface="Calibri"/>
                <a:cs typeface="Calibri"/>
                <a:sym typeface="Calibri"/>
              </a:defRPr>
            </a:lvl2pPr>
            <a:lvl3pPr marL="0" lvl="2" indent="0" algn="l">
              <a:spcBef>
                <a:spcPts val="0"/>
              </a:spcBef>
              <a:buNone/>
              <a:defRPr sz="900" b="0" i="0" u="none" strike="noStrike" cap="none">
                <a:solidFill>
                  <a:srgbClr val="888888"/>
                </a:solidFill>
                <a:latin typeface="Calibri"/>
                <a:ea typeface="Calibri"/>
                <a:cs typeface="Calibri"/>
                <a:sym typeface="Calibri"/>
              </a:defRPr>
            </a:lvl3pPr>
            <a:lvl4pPr marL="0" lvl="3" indent="0" algn="l">
              <a:spcBef>
                <a:spcPts val="0"/>
              </a:spcBef>
              <a:buNone/>
              <a:defRPr sz="900" b="0" i="0" u="none" strike="noStrike" cap="none">
                <a:solidFill>
                  <a:srgbClr val="888888"/>
                </a:solidFill>
                <a:latin typeface="Calibri"/>
                <a:ea typeface="Calibri"/>
                <a:cs typeface="Calibri"/>
                <a:sym typeface="Calibri"/>
              </a:defRPr>
            </a:lvl4pPr>
            <a:lvl5pPr marL="0" lvl="4" indent="0" algn="l">
              <a:spcBef>
                <a:spcPts val="0"/>
              </a:spcBef>
              <a:buNone/>
              <a:defRPr sz="900" b="0" i="0" u="none" strike="noStrike" cap="none">
                <a:solidFill>
                  <a:srgbClr val="888888"/>
                </a:solidFill>
                <a:latin typeface="Calibri"/>
                <a:ea typeface="Calibri"/>
                <a:cs typeface="Calibri"/>
                <a:sym typeface="Calibri"/>
              </a:defRPr>
            </a:lvl5pPr>
            <a:lvl6pPr marL="0" lvl="5" indent="0" algn="l">
              <a:spcBef>
                <a:spcPts val="0"/>
              </a:spcBef>
              <a:buNone/>
              <a:defRPr sz="900" b="0" i="0" u="none" strike="noStrike" cap="none">
                <a:solidFill>
                  <a:srgbClr val="888888"/>
                </a:solidFill>
                <a:latin typeface="Calibri"/>
                <a:ea typeface="Calibri"/>
                <a:cs typeface="Calibri"/>
                <a:sym typeface="Calibri"/>
              </a:defRPr>
            </a:lvl6pPr>
            <a:lvl7pPr marL="0" lvl="6" indent="0" algn="l">
              <a:spcBef>
                <a:spcPts val="0"/>
              </a:spcBef>
              <a:buNone/>
              <a:defRPr sz="900" b="0" i="0" u="none" strike="noStrike" cap="none">
                <a:solidFill>
                  <a:srgbClr val="888888"/>
                </a:solidFill>
                <a:latin typeface="Calibri"/>
                <a:ea typeface="Calibri"/>
                <a:cs typeface="Calibri"/>
                <a:sym typeface="Calibri"/>
              </a:defRPr>
            </a:lvl7pPr>
            <a:lvl8pPr marL="0" lvl="7" indent="0" algn="l">
              <a:spcBef>
                <a:spcPts val="0"/>
              </a:spcBef>
              <a:buNone/>
              <a:defRPr sz="900" b="0" i="0" u="none" strike="noStrike" cap="none">
                <a:solidFill>
                  <a:srgbClr val="888888"/>
                </a:solidFill>
                <a:latin typeface="Calibri"/>
                <a:ea typeface="Calibri"/>
                <a:cs typeface="Calibri"/>
                <a:sym typeface="Calibri"/>
              </a:defRPr>
            </a:lvl8pPr>
            <a:lvl9pPr marL="0" lvl="8" indent="0" algn="l">
              <a:spcBef>
                <a:spcPts val="0"/>
              </a:spcBef>
              <a:buNone/>
              <a:defRPr sz="9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16" name="Google Shape;116;p27"/>
          <p:cNvSpPr/>
          <p:nvPr/>
        </p:nvSpPr>
        <p:spPr>
          <a:xfrm>
            <a:off x="1" y="4853028"/>
            <a:ext cx="5566653" cy="290472"/>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17" name="Google Shape;117;p27"/>
          <p:cNvSpPr/>
          <p:nvPr/>
        </p:nvSpPr>
        <p:spPr>
          <a:xfrm>
            <a:off x="5566654" y="4853028"/>
            <a:ext cx="3577347" cy="290472"/>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8"/>
        <p:cNvGrpSpPr/>
        <p:nvPr/>
      </p:nvGrpSpPr>
      <p:grpSpPr>
        <a:xfrm>
          <a:off x="0" y="0"/>
          <a:ext cx="0" cy="0"/>
          <a:chOff x="0" y="0"/>
          <a:chExt cx="0" cy="0"/>
        </a:xfrm>
      </p:grpSpPr>
      <p:sp>
        <p:nvSpPr>
          <p:cNvPr id="119" name="Google Shape;119;p28"/>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0" name="Google Shape;120;p28"/>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21" name="Google Shape;121;p28"/>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2" name="Google Shape;122;p2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3" name="Google Shape;123;p2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4"/>
        <p:cNvGrpSpPr/>
        <p:nvPr/>
      </p:nvGrpSpPr>
      <p:grpSpPr>
        <a:xfrm>
          <a:off x="0" y="0"/>
          <a:ext cx="0" cy="0"/>
          <a:chOff x="0" y="0"/>
          <a:chExt cx="0" cy="0"/>
        </a:xfrm>
      </p:grpSpPr>
      <p:sp>
        <p:nvSpPr>
          <p:cNvPr id="125" name="Google Shape;125;p29"/>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6" name="Google Shape;126;p29"/>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27" name="Google Shape;127;p2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8" name="Google Shape;128;p2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9" name="Google Shape;129;p2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30"/>
        <p:cNvGrpSpPr/>
        <p:nvPr/>
      </p:nvGrpSpPr>
      <p:grpSpPr>
        <a:xfrm>
          <a:off x="0" y="0"/>
          <a:ext cx="0" cy="0"/>
          <a:chOff x="0" y="0"/>
          <a:chExt cx="0" cy="0"/>
        </a:xfrm>
      </p:grpSpPr>
      <p:sp>
        <p:nvSpPr>
          <p:cNvPr id="131" name="Google Shape;131;p30"/>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2" name="Google Shape;132;p30"/>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3" name="Google Shape;133;p30"/>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4" name="Google Shape;134;p3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5" name="Google Shape;135;p3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6" name="Google Shape;136;p3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37" name="Google Shape;137;p30"/>
          <p:cNvSpPr/>
          <p:nvPr/>
        </p:nvSpPr>
        <p:spPr>
          <a:xfrm>
            <a:off x="0" y="4853028"/>
            <a:ext cx="5566653" cy="290472"/>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38" name="Google Shape;138;p30"/>
          <p:cNvSpPr/>
          <p:nvPr/>
        </p:nvSpPr>
        <p:spPr>
          <a:xfrm>
            <a:off x="5566653" y="4853028"/>
            <a:ext cx="3577347" cy="290472"/>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9"/>
        <p:cNvGrpSpPr/>
        <p:nvPr/>
      </p:nvGrpSpPr>
      <p:grpSpPr>
        <a:xfrm>
          <a:off x="0" y="0"/>
          <a:ext cx="0" cy="0"/>
          <a:chOff x="0" y="0"/>
          <a:chExt cx="0" cy="0"/>
        </a:xfrm>
      </p:grpSpPr>
      <p:sp>
        <p:nvSpPr>
          <p:cNvPr id="140" name="Google Shape;140;p31"/>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1" name="Google Shape;141;p31"/>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42" name="Google Shape;142;p31"/>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3" name="Google Shape;143;p31"/>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44" name="Google Shape;144;p31"/>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5" name="Google Shape;145;p3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6" name="Google Shape;146;p3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7" name="Google Shape;147;p3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8"/>
        <p:cNvGrpSpPr/>
        <p:nvPr/>
      </p:nvGrpSpPr>
      <p:grpSpPr>
        <a:xfrm>
          <a:off x="0" y="0"/>
          <a:ext cx="0" cy="0"/>
          <a:chOff x="0" y="0"/>
          <a:chExt cx="0" cy="0"/>
        </a:xfrm>
      </p:grpSpPr>
      <p:sp>
        <p:nvSpPr>
          <p:cNvPr id="149" name="Google Shape;149;p32"/>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0" name="Google Shape;150;p3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51" name="Google Shape;151;p3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52" name="Google Shape;152;p3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53" name="Google Shape;153;p32"/>
          <p:cNvSpPr/>
          <p:nvPr/>
        </p:nvSpPr>
        <p:spPr>
          <a:xfrm>
            <a:off x="0" y="4853028"/>
            <a:ext cx="5566653" cy="290472"/>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54" name="Google Shape;154;p32"/>
          <p:cNvSpPr/>
          <p:nvPr/>
        </p:nvSpPr>
        <p:spPr>
          <a:xfrm>
            <a:off x="5566653" y="4853028"/>
            <a:ext cx="3577347" cy="290472"/>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61"/>
        <p:cNvGrpSpPr/>
        <p:nvPr/>
      </p:nvGrpSpPr>
      <p:grpSpPr>
        <a:xfrm>
          <a:off x="0" y="0"/>
          <a:ext cx="0" cy="0"/>
          <a:chOff x="0" y="0"/>
          <a:chExt cx="0" cy="0"/>
        </a:xfrm>
      </p:grpSpPr>
      <p:sp>
        <p:nvSpPr>
          <p:cNvPr id="162" name="Google Shape;162;p34"/>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3" name="Google Shape;163;p34"/>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64" name="Google Shape;164;p34"/>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65" name="Google Shape;165;p3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66" name="Google Shape;166;p3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67" name="Google Shape;167;p3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68" name="Google Shape;168;p34"/>
          <p:cNvSpPr/>
          <p:nvPr/>
        </p:nvSpPr>
        <p:spPr>
          <a:xfrm>
            <a:off x="0" y="4853028"/>
            <a:ext cx="5566653" cy="290472"/>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69" name="Google Shape;169;p34"/>
          <p:cNvSpPr/>
          <p:nvPr/>
        </p:nvSpPr>
        <p:spPr>
          <a:xfrm>
            <a:off x="5566653" y="4853028"/>
            <a:ext cx="3577347" cy="290472"/>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70"/>
        <p:cNvGrpSpPr/>
        <p:nvPr/>
      </p:nvGrpSpPr>
      <p:grpSpPr>
        <a:xfrm>
          <a:off x="0" y="0"/>
          <a:ext cx="0" cy="0"/>
          <a:chOff x="0" y="0"/>
          <a:chExt cx="0" cy="0"/>
        </a:xfrm>
      </p:grpSpPr>
      <p:sp>
        <p:nvSpPr>
          <p:cNvPr id="171" name="Google Shape;171;p35"/>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72" name="Google Shape;172;p35"/>
          <p:cNvSpPr>
            <a:spLocks noGrp="1"/>
          </p:cNvSpPr>
          <p:nvPr>
            <p:ph type="pic" idx="2"/>
          </p:nvPr>
        </p:nvSpPr>
        <p:spPr>
          <a:xfrm>
            <a:off x="3887391" y="740569"/>
            <a:ext cx="4629150" cy="3655219"/>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73" name="Google Shape;173;p35"/>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74" name="Google Shape;174;p3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75" name="Google Shape;175;p3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76" name="Google Shape;176;p3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_AND_BODY" type="tx">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699" y="445025"/>
            <a:ext cx="8520602" cy="572701"/>
          </a:xfrm>
          <a:prstGeom prst="rect">
            <a:avLst/>
          </a:prstGeom>
          <a:noFill/>
          <a:ln>
            <a:noFill/>
          </a:ln>
        </p:spPr>
        <p:txBody>
          <a:bodyPr spcFirstLastPara="1" wrap="square" lIns="91400" tIns="91400" rIns="91400" bIns="91400" anchor="t" anchorCtr="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5" name="Google Shape;15;p3"/>
          <p:cNvSpPr txBox="1">
            <a:spLocks noGrp="1"/>
          </p:cNvSpPr>
          <p:nvPr>
            <p:ph type="body" idx="1"/>
          </p:nvPr>
        </p:nvSpPr>
        <p:spPr>
          <a:xfrm>
            <a:off x="311699" y="1152475"/>
            <a:ext cx="8520602" cy="3416400"/>
          </a:xfrm>
          <a:prstGeom prst="rect">
            <a:avLst/>
          </a:prstGeom>
          <a:noFill/>
          <a:ln>
            <a:noFill/>
          </a:ln>
        </p:spPr>
        <p:txBody>
          <a:bodyPr spcFirstLastPara="1" wrap="square" lIns="91400" tIns="91400" rIns="91400" bIns="91400" anchor="t" anchorCtr="0">
            <a:no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0"/>
              </a:spcBef>
              <a:spcAft>
                <a:spcPts val="0"/>
              </a:spcAft>
              <a:buSzPts val="1800"/>
              <a:buChar char="○"/>
              <a:defRPr/>
            </a:lvl2pPr>
            <a:lvl3pPr marL="1371600" lvl="2" indent="-342900" algn="l">
              <a:lnSpc>
                <a:spcPct val="115000"/>
              </a:lnSpc>
              <a:spcBef>
                <a:spcPts val="0"/>
              </a:spcBef>
              <a:spcAft>
                <a:spcPts val="0"/>
              </a:spcAft>
              <a:buSzPts val="1800"/>
              <a:buChar char="■"/>
              <a:defRPr/>
            </a:lvl3pPr>
            <a:lvl4pPr marL="1828800" lvl="3" indent="-342900" algn="l">
              <a:lnSpc>
                <a:spcPct val="115000"/>
              </a:lnSpc>
              <a:spcBef>
                <a:spcPts val="0"/>
              </a:spcBef>
              <a:spcAft>
                <a:spcPts val="0"/>
              </a:spcAft>
              <a:buSzPts val="1800"/>
              <a:buChar char="●"/>
              <a:defRPr/>
            </a:lvl4pPr>
            <a:lvl5pPr marL="2286000" lvl="4" indent="-342900" algn="l">
              <a:lnSpc>
                <a:spcPct val="115000"/>
              </a:lnSpc>
              <a:spcBef>
                <a:spcPts val="0"/>
              </a:spcBef>
              <a:spcAft>
                <a:spcPts val="0"/>
              </a:spcAft>
              <a:buSzPts val="1800"/>
              <a:buChar char="○"/>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6" name="Google Shape;16;p3"/>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no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77"/>
        <p:cNvGrpSpPr/>
        <p:nvPr/>
      </p:nvGrpSpPr>
      <p:grpSpPr>
        <a:xfrm>
          <a:off x="0" y="0"/>
          <a:ext cx="0" cy="0"/>
          <a:chOff x="0" y="0"/>
          <a:chExt cx="0" cy="0"/>
        </a:xfrm>
      </p:grpSpPr>
      <p:sp>
        <p:nvSpPr>
          <p:cNvPr id="178" name="Google Shape;178;p36"/>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79" name="Google Shape;179;p36"/>
          <p:cNvSpPr txBox="1">
            <a:spLocks noGrp="1"/>
          </p:cNvSpPr>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80" name="Google Shape;180;p3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81" name="Google Shape;181;p3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82" name="Google Shape;182;p3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83" name="Google Shape;183;p36"/>
          <p:cNvSpPr/>
          <p:nvPr/>
        </p:nvSpPr>
        <p:spPr>
          <a:xfrm>
            <a:off x="0" y="4853028"/>
            <a:ext cx="5566653" cy="290472"/>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84" name="Google Shape;184;p36"/>
          <p:cNvSpPr/>
          <p:nvPr/>
        </p:nvSpPr>
        <p:spPr>
          <a:xfrm>
            <a:off x="5566653" y="4853028"/>
            <a:ext cx="3577347" cy="290472"/>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85"/>
        <p:cNvGrpSpPr/>
        <p:nvPr/>
      </p:nvGrpSpPr>
      <p:grpSpPr>
        <a:xfrm>
          <a:off x="0" y="0"/>
          <a:ext cx="0" cy="0"/>
          <a:chOff x="0" y="0"/>
          <a:chExt cx="0" cy="0"/>
        </a:xfrm>
      </p:grpSpPr>
      <p:sp>
        <p:nvSpPr>
          <p:cNvPr id="186" name="Google Shape;186;p37"/>
          <p:cNvSpPr txBox="1">
            <a:spLocks noGrp="1"/>
          </p:cNvSpPr>
          <p:nvPr>
            <p:ph type="title"/>
          </p:nvPr>
        </p:nvSpPr>
        <p:spPr>
          <a:xfrm rot="5400000">
            <a:off x="5350073" y="1467446"/>
            <a:ext cx="4358879" cy="19716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87" name="Google Shape;187;p37"/>
          <p:cNvSpPr txBox="1">
            <a:spLocks noGrp="1"/>
          </p:cNvSpPr>
          <p:nvPr>
            <p:ph type="body" idx="1"/>
          </p:nvPr>
        </p:nvSpPr>
        <p:spPr>
          <a:xfrm rot="5400000">
            <a:off x="1349573" y="-447079"/>
            <a:ext cx="4358879" cy="580072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88" name="Google Shape;188;p3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89" name="Google Shape;189;p3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90" name="Google Shape;190;p3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1"/>
        <p:cNvGrpSpPr/>
        <p:nvPr/>
      </p:nvGrpSpPr>
      <p:grpSpPr>
        <a:xfrm>
          <a:off x="0" y="0"/>
          <a:ext cx="0" cy="0"/>
          <a:chOff x="0" y="0"/>
          <a:chExt cx="0" cy="0"/>
        </a:xfrm>
      </p:grpSpPr>
      <p:sp>
        <p:nvSpPr>
          <p:cNvPr id="432" name="Google Shape;432;p7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33" name="Google Shape;433;p7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34" name="Google Shape;434;p7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35"/>
        <p:cNvGrpSpPr/>
        <p:nvPr/>
      </p:nvGrpSpPr>
      <p:grpSpPr>
        <a:xfrm>
          <a:off x="0" y="0"/>
          <a:ext cx="0" cy="0"/>
          <a:chOff x="0" y="0"/>
          <a:chExt cx="0" cy="0"/>
        </a:xfrm>
      </p:grpSpPr>
      <p:sp>
        <p:nvSpPr>
          <p:cNvPr id="436" name="Google Shape;436;p74"/>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37" name="Google Shape;437;p74"/>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438" name="Google Shape;438;p7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39" name="Google Shape;439;p7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40" name="Google Shape;440;p7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41"/>
        <p:cNvGrpSpPr/>
        <p:nvPr/>
      </p:nvGrpSpPr>
      <p:grpSpPr>
        <a:xfrm>
          <a:off x="0" y="0"/>
          <a:ext cx="0" cy="0"/>
          <a:chOff x="0" y="0"/>
          <a:chExt cx="0" cy="0"/>
        </a:xfrm>
      </p:grpSpPr>
      <p:sp>
        <p:nvSpPr>
          <p:cNvPr id="442" name="Google Shape;442;p75"/>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43" name="Google Shape;443;p75"/>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44" name="Google Shape;444;p7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45" name="Google Shape;445;p7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46" name="Google Shape;446;p7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47"/>
        <p:cNvGrpSpPr/>
        <p:nvPr/>
      </p:nvGrpSpPr>
      <p:grpSpPr>
        <a:xfrm>
          <a:off x="0" y="0"/>
          <a:ext cx="0" cy="0"/>
          <a:chOff x="0" y="0"/>
          <a:chExt cx="0" cy="0"/>
        </a:xfrm>
      </p:grpSpPr>
      <p:sp>
        <p:nvSpPr>
          <p:cNvPr id="448" name="Google Shape;448;p76"/>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49" name="Google Shape;449;p76"/>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450" name="Google Shape;450;p7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51" name="Google Shape;451;p7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52" name="Google Shape;452;p7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53"/>
        <p:cNvGrpSpPr/>
        <p:nvPr/>
      </p:nvGrpSpPr>
      <p:grpSpPr>
        <a:xfrm>
          <a:off x="0" y="0"/>
          <a:ext cx="0" cy="0"/>
          <a:chOff x="0" y="0"/>
          <a:chExt cx="0" cy="0"/>
        </a:xfrm>
      </p:grpSpPr>
      <p:sp>
        <p:nvSpPr>
          <p:cNvPr id="454" name="Google Shape;454;p77"/>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55" name="Google Shape;455;p77"/>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56" name="Google Shape;456;p77"/>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57" name="Google Shape;457;p7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58" name="Google Shape;458;p7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59" name="Google Shape;459;p7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0"/>
        <p:cNvGrpSpPr/>
        <p:nvPr/>
      </p:nvGrpSpPr>
      <p:grpSpPr>
        <a:xfrm>
          <a:off x="0" y="0"/>
          <a:ext cx="0" cy="0"/>
          <a:chOff x="0" y="0"/>
          <a:chExt cx="0" cy="0"/>
        </a:xfrm>
      </p:grpSpPr>
      <p:sp>
        <p:nvSpPr>
          <p:cNvPr id="461" name="Google Shape;461;p78"/>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62" name="Google Shape;462;p78"/>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63" name="Google Shape;463;p78"/>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64" name="Google Shape;464;p78"/>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65" name="Google Shape;465;p78"/>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66" name="Google Shape;466;p78"/>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67" name="Google Shape;467;p7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68" name="Google Shape;468;p7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9"/>
        <p:cNvGrpSpPr/>
        <p:nvPr/>
      </p:nvGrpSpPr>
      <p:grpSpPr>
        <a:xfrm>
          <a:off x="0" y="0"/>
          <a:ext cx="0" cy="0"/>
          <a:chOff x="0" y="0"/>
          <a:chExt cx="0" cy="0"/>
        </a:xfrm>
      </p:grpSpPr>
      <p:sp>
        <p:nvSpPr>
          <p:cNvPr id="470" name="Google Shape;470;p79"/>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71" name="Google Shape;471;p7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72" name="Google Shape;472;p7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73" name="Google Shape;473;p7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74"/>
        <p:cNvGrpSpPr/>
        <p:nvPr/>
      </p:nvGrpSpPr>
      <p:grpSpPr>
        <a:xfrm>
          <a:off x="0" y="0"/>
          <a:ext cx="0" cy="0"/>
          <a:chOff x="0" y="0"/>
          <a:chExt cx="0" cy="0"/>
        </a:xfrm>
      </p:grpSpPr>
      <p:sp>
        <p:nvSpPr>
          <p:cNvPr id="475" name="Google Shape;475;p80"/>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76" name="Google Shape;476;p80"/>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477" name="Google Shape;477;p80"/>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478" name="Google Shape;478;p8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79" name="Google Shape;479;p8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80" name="Google Shape;480;p8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_HEADER" type="secHead">
  <p:cSld name="SECTION_HEADER">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699" y="2150849"/>
            <a:ext cx="8520602" cy="841801"/>
          </a:xfrm>
          <a:prstGeom prst="rect">
            <a:avLst/>
          </a:prstGeom>
          <a:noFill/>
          <a:ln>
            <a:noFill/>
          </a:ln>
        </p:spPr>
        <p:txBody>
          <a:bodyPr spcFirstLastPara="1" wrap="square" lIns="91400" tIns="91400" rIns="91400" bIns="91400" anchor="ctr" anchorCtr="0">
            <a:noAutofit/>
          </a:bodyPr>
          <a:lstStyle>
            <a:lvl1pPr lvl="0" algn="ctr">
              <a:lnSpc>
                <a:spcPct val="100000"/>
              </a:lnSpc>
              <a:spcBef>
                <a:spcPts val="0"/>
              </a:spcBef>
              <a:spcAft>
                <a:spcPts val="0"/>
              </a:spcAft>
              <a:buClr>
                <a:srgbClr val="000000"/>
              </a:buClr>
              <a:buSzPts val="3600"/>
              <a:buFont typeface="Arial"/>
              <a:buNone/>
              <a:defRPr sz="36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23" name="Google Shape;23;p5"/>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no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81"/>
        <p:cNvGrpSpPr/>
        <p:nvPr/>
      </p:nvGrpSpPr>
      <p:grpSpPr>
        <a:xfrm>
          <a:off x="0" y="0"/>
          <a:ext cx="0" cy="0"/>
          <a:chOff x="0" y="0"/>
          <a:chExt cx="0" cy="0"/>
        </a:xfrm>
      </p:grpSpPr>
      <p:sp>
        <p:nvSpPr>
          <p:cNvPr id="482" name="Google Shape;482;p81"/>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83" name="Google Shape;483;p81"/>
          <p:cNvSpPr>
            <a:spLocks noGrp="1"/>
          </p:cNvSpPr>
          <p:nvPr>
            <p:ph type="pic" idx="2"/>
          </p:nvPr>
        </p:nvSpPr>
        <p:spPr>
          <a:xfrm>
            <a:off x="3887391" y="740569"/>
            <a:ext cx="4629150" cy="3655219"/>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484" name="Google Shape;484;p81"/>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485" name="Google Shape;485;p8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86" name="Google Shape;486;p8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87" name="Google Shape;487;p8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88"/>
        <p:cNvGrpSpPr/>
        <p:nvPr/>
      </p:nvGrpSpPr>
      <p:grpSpPr>
        <a:xfrm>
          <a:off x="0" y="0"/>
          <a:ext cx="0" cy="0"/>
          <a:chOff x="0" y="0"/>
          <a:chExt cx="0" cy="0"/>
        </a:xfrm>
      </p:grpSpPr>
      <p:sp>
        <p:nvSpPr>
          <p:cNvPr id="489" name="Google Shape;489;p82"/>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90" name="Google Shape;490;p82"/>
          <p:cNvSpPr txBox="1">
            <a:spLocks noGrp="1"/>
          </p:cNvSpPr>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91" name="Google Shape;491;p8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92" name="Google Shape;492;p8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93" name="Google Shape;493;p8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94"/>
        <p:cNvGrpSpPr/>
        <p:nvPr/>
      </p:nvGrpSpPr>
      <p:grpSpPr>
        <a:xfrm>
          <a:off x="0" y="0"/>
          <a:ext cx="0" cy="0"/>
          <a:chOff x="0" y="0"/>
          <a:chExt cx="0" cy="0"/>
        </a:xfrm>
      </p:grpSpPr>
      <p:sp>
        <p:nvSpPr>
          <p:cNvPr id="495" name="Google Shape;495;p83"/>
          <p:cNvSpPr txBox="1">
            <a:spLocks noGrp="1"/>
          </p:cNvSpPr>
          <p:nvPr>
            <p:ph type="title"/>
          </p:nvPr>
        </p:nvSpPr>
        <p:spPr>
          <a:xfrm rot="5400000">
            <a:off x="5350073" y="1467446"/>
            <a:ext cx="4358879" cy="19716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96" name="Google Shape;496;p83"/>
          <p:cNvSpPr txBox="1">
            <a:spLocks noGrp="1"/>
          </p:cNvSpPr>
          <p:nvPr>
            <p:ph type="body" idx="1"/>
          </p:nvPr>
        </p:nvSpPr>
        <p:spPr>
          <a:xfrm rot="5400000">
            <a:off x="1349573" y="-447079"/>
            <a:ext cx="4358879" cy="580072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97" name="Google Shape;497;p8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98" name="Google Shape;498;p8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99" name="Google Shape;499;p8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_AND_BODY" type="tx">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699" y="445025"/>
            <a:ext cx="8520602" cy="572701"/>
          </a:xfrm>
          <a:prstGeom prst="rect">
            <a:avLst/>
          </a:prstGeom>
          <a:noFill/>
          <a:ln>
            <a:noFill/>
          </a:ln>
        </p:spPr>
        <p:txBody>
          <a:bodyPr spcFirstLastPara="1" wrap="square" lIns="91400" tIns="91400" rIns="91400" bIns="91400" anchor="t" anchorCtr="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5" name="Google Shape;15;p3"/>
          <p:cNvSpPr txBox="1">
            <a:spLocks noGrp="1"/>
          </p:cNvSpPr>
          <p:nvPr>
            <p:ph type="body" idx="1"/>
          </p:nvPr>
        </p:nvSpPr>
        <p:spPr>
          <a:xfrm>
            <a:off x="311699" y="1152475"/>
            <a:ext cx="8520602" cy="3416400"/>
          </a:xfrm>
          <a:prstGeom prst="rect">
            <a:avLst/>
          </a:prstGeom>
          <a:noFill/>
          <a:ln>
            <a:noFill/>
          </a:ln>
        </p:spPr>
        <p:txBody>
          <a:bodyPr spcFirstLastPara="1" wrap="square" lIns="91400" tIns="91400" rIns="91400" bIns="91400" anchor="t" anchorCtr="0">
            <a:no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0"/>
              </a:spcBef>
              <a:spcAft>
                <a:spcPts val="0"/>
              </a:spcAft>
              <a:buSzPts val="1800"/>
              <a:buChar char="○"/>
              <a:defRPr/>
            </a:lvl2pPr>
            <a:lvl3pPr marL="1371600" lvl="2" indent="-342900" algn="l">
              <a:lnSpc>
                <a:spcPct val="115000"/>
              </a:lnSpc>
              <a:spcBef>
                <a:spcPts val="0"/>
              </a:spcBef>
              <a:spcAft>
                <a:spcPts val="0"/>
              </a:spcAft>
              <a:buSzPts val="1800"/>
              <a:buChar char="■"/>
              <a:defRPr/>
            </a:lvl3pPr>
            <a:lvl4pPr marL="1828800" lvl="3" indent="-342900" algn="l">
              <a:lnSpc>
                <a:spcPct val="115000"/>
              </a:lnSpc>
              <a:spcBef>
                <a:spcPts val="0"/>
              </a:spcBef>
              <a:spcAft>
                <a:spcPts val="0"/>
              </a:spcAft>
              <a:buSzPts val="1800"/>
              <a:buChar char="●"/>
              <a:defRPr/>
            </a:lvl4pPr>
            <a:lvl5pPr marL="2286000" lvl="4" indent="-342900" algn="l">
              <a:lnSpc>
                <a:spcPct val="115000"/>
              </a:lnSpc>
              <a:spcBef>
                <a:spcPts val="0"/>
              </a:spcBef>
              <a:spcAft>
                <a:spcPts val="0"/>
              </a:spcAft>
              <a:buSzPts val="1800"/>
              <a:buChar char="○"/>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16" name="Google Shape;16;p3"/>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no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949553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IG_NUMBER">
  <p:cSld name="BIG_NUMBER">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699" y="1106125"/>
            <a:ext cx="8520602" cy="1963500"/>
          </a:xfrm>
          <a:prstGeom prst="rect">
            <a:avLst/>
          </a:prstGeom>
          <a:noFill/>
          <a:ln>
            <a:noFill/>
          </a:ln>
        </p:spPr>
        <p:txBody>
          <a:bodyPr spcFirstLastPara="1" wrap="square" lIns="91400" tIns="91400" rIns="91400" bIns="91400" anchor="b" anchorCtr="0">
            <a:noAutofit/>
          </a:bodyPr>
          <a:lstStyle>
            <a:lvl1pPr lvl="0" algn="ctr">
              <a:lnSpc>
                <a:spcPct val="100000"/>
              </a:lnSpc>
              <a:spcBef>
                <a:spcPts val="0"/>
              </a:spcBef>
              <a:spcAft>
                <a:spcPts val="0"/>
              </a:spcAft>
              <a:buClr>
                <a:srgbClr val="000000"/>
              </a:buClr>
              <a:buSzPts val="12000"/>
              <a:buFont typeface="Arial"/>
              <a:buNone/>
              <a:defRPr sz="120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9" name="Google Shape;19;p4"/>
          <p:cNvSpPr txBox="1">
            <a:spLocks noGrp="1"/>
          </p:cNvSpPr>
          <p:nvPr>
            <p:ph type="body" idx="1"/>
          </p:nvPr>
        </p:nvSpPr>
        <p:spPr>
          <a:xfrm>
            <a:off x="311699" y="3152225"/>
            <a:ext cx="8520602" cy="1300800"/>
          </a:xfrm>
          <a:prstGeom prst="rect">
            <a:avLst/>
          </a:prstGeom>
          <a:noFill/>
          <a:ln>
            <a:noFill/>
          </a:ln>
        </p:spPr>
        <p:txBody>
          <a:bodyPr spcFirstLastPara="1" wrap="square" lIns="91400" tIns="91400" rIns="91400" bIns="91400" anchor="t" anchorCtr="0">
            <a:noAutofit/>
          </a:bodyPr>
          <a:lstStyle>
            <a:lvl1pPr marL="457200" lvl="0" indent="-342900" algn="ctr">
              <a:lnSpc>
                <a:spcPct val="115000"/>
              </a:lnSpc>
              <a:spcBef>
                <a:spcPts val="0"/>
              </a:spcBef>
              <a:spcAft>
                <a:spcPts val="0"/>
              </a:spcAft>
              <a:buSzPts val="1800"/>
              <a:buChar char="●"/>
              <a:defRPr/>
            </a:lvl1pPr>
            <a:lvl2pPr marL="914400" lvl="1" indent="-342900" algn="ctr">
              <a:lnSpc>
                <a:spcPct val="115000"/>
              </a:lnSpc>
              <a:spcBef>
                <a:spcPts val="0"/>
              </a:spcBef>
              <a:spcAft>
                <a:spcPts val="0"/>
              </a:spcAft>
              <a:buSzPts val="1800"/>
              <a:buChar char="○"/>
              <a:defRPr/>
            </a:lvl2pPr>
            <a:lvl3pPr marL="1371600" lvl="2" indent="-342900" algn="ctr">
              <a:lnSpc>
                <a:spcPct val="115000"/>
              </a:lnSpc>
              <a:spcBef>
                <a:spcPts val="0"/>
              </a:spcBef>
              <a:spcAft>
                <a:spcPts val="0"/>
              </a:spcAft>
              <a:buSzPts val="1800"/>
              <a:buChar char="■"/>
              <a:defRPr/>
            </a:lvl3pPr>
            <a:lvl4pPr marL="1828800" lvl="3" indent="-342900" algn="ctr">
              <a:lnSpc>
                <a:spcPct val="115000"/>
              </a:lnSpc>
              <a:spcBef>
                <a:spcPts val="0"/>
              </a:spcBef>
              <a:spcAft>
                <a:spcPts val="0"/>
              </a:spcAft>
              <a:buSzPts val="1800"/>
              <a:buChar char="●"/>
              <a:defRPr/>
            </a:lvl4pPr>
            <a:lvl5pPr marL="2286000" lvl="4" indent="-342900" algn="ctr">
              <a:lnSpc>
                <a:spcPct val="115000"/>
              </a:lnSpc>
              <a:spcBef>
                <a:spcPts val="0"/>
              </a:spcBef>
              <a:spcAft>
                <a:spcPts val="0"/>
              </a:spcAft>
              <a:buSzPts val="1800"/>
              <a:buChar char="○"/>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20" name="Google Shape;20;p4"/>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no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287591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_HEADER" type="secHead">
  <p:cSld name="SECTION_HEADER">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699" y="2150849"/>
            <a:ext cx="8520602" cy="841801"/>
          </a:xfrm>
          <a:prstGeom prst="rect">
            <a:avLst/>
          </a:prstGeom>
          <a:noFill/>
          <a:ln>
            <a:noFill/>
          </a:ln>
        </p:spPr>
        <p:txBody>
          <a:bodyPr spcFirstLastPara="1" wrap="square" lIns="91400" tIns="91400" rIns="91400" bIns="91400" anchor="ctr" anchorCtr="0">
            <a:noAutofit/>
          </a:bodyPr>
          <a:lstStyle>
            <a:lvl1pPr lvl="0" algn="ctr">
              <a:lnSpc>
                <a:spcPct val="100000"/>
              </a:lnSpc>
              <a:spcBef>
                <a:spcPts val="0"/>
              </a:spcBef>
              <a:spcAft>
                <a:spcPts val="0"/>
              </a:spcAft>
              <a:buClr>
                <a:srgbClr val="000000"/>
              </a:buClr>
              <a:buSzPts val="3600"/>
              <a:buFont typeface="Arial"/>
              <a:buNone/>
              <a:defRPr sz="36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23" name="Google Shape;23;p5"/>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no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07259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_AND_TWO_COLUMNS" type="twoColTx">
  <p:cSld name="TITLE_AND_TWO_COLUMNS">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311699" y="445025"/>
            <a:ext cx="8520602" cy="572701"/>
          </a:xfrm>
          <a:prstGeom prst="rect">
            <a:avLst/>
          </a:prstGeom>
          <a:noFill/>
          <a:ln>
            <a:noFill/>
          </a:ln>
        </p:spPr>
        <p:txBody>
          <a:bodyPr spcFirstLastPara="1" wrap="square" lIns="91400" tIns="91400" rIns="91400" bIns="91400" anchor="t" anchorCtr="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26" name="Google Shape;26;p6"/>
          <p:cNvSpPr txBox="1">
            <a:spLocks noGrp="1"/>
          </p:cNvSpPr>
          <p:nvPr>
            <p:ph type="body" idx="1"/>
          </p:nvPr>
        </p:nvSpPr>
        <p:spPr>
          <a:xfrm>
            <a:off x="311699" y="1152475"/>
            <a:ext cx="3999902" cy="3416400"/>
          </a:xfrm>
          <a:prstGeom prst="rect">
            <a:avLst/>
          </a:prstGeom>
          <a:noFill/>
          <a:ln>
            <a:noFill/>
          </a:ln>
        </p:spPr>
        <p:txBody>
          <a:bodyPr spcFirstLastPara="1" wrap="square" lIns="91400" tIns="91400" rIns="91400" bIns="91400" anchor="t" anchorCtr="0">
            <a:noAutofit/>
          </a:bodyPr>
          <a:lstStyle>
            <a:lvl1pPr marL="457200" lvl="0" indent="-317500" algn="l">
              <a:lnSpc>
                <a:spcPct val="115000"/>
              </a:lnSpc>
              <a:spcBef>
                <a:spcPts val="0"/>
              </a:spcBef>
              <a:spcAft>
                <a:spcPts val="0"/>
              </a:spcAft>
              <a:buSzPts val="1400"/>
              <a:buChar char="●"/>
              <a:defRPr sz="1400"/>
            </a:lvl1pPr>
            <a:lvl2pPr marL="914400" lvl="1" indent="-317500" algn="l">
              <a:lnSpc>
                <a:spcPct val="115000"/>
              </a:lnSpc>
              <a:spcBef>
                <a:spcPts val="0"/>
              </a:spcBef>
              <a:spcAft>
                <a:spcPts val="0"/>
              </a:spcAft>
              <a:buSzPts val="1400"/>
              <a:buChar char="○"/>
              <a:defRPr sz="1400"/>
            </a:lvl2pPr>
            <a:lvl3pPr marL="1371600" lvl="2" indent="-317500" algn="l">
              <a:lnSpc>
                <a:spcPct val="115000"/>
              </a:lnSpc>
              <a:spcBef>
                <a:spcPts val="0"/>
              </a:spcBef>
              <a:spcAft>
                <a:spcPts val="0"/>
              </a:spcAft>
              <a:buSzPts val="1400"/>
              <a:buChar char="■"/>
              <a:defRPr sz="1400"/>
            </a:lvl3pPr>
            <a:lvl4pPr marL="1828800" lvl="3" indent="-317500" algn="l">
              <a:lnSpc>
                <a:spcPct val="115000"/>
              </a:lnSpc>
              <a:spcBef>
                <a:spcPts val="0"/>
              </a:spcBef>
              <a:spcAft>
                <a:spcPts val="0"/>
              </a:spcAft>
              <a:buSzPts val="1400"/>
              <a:buChar char="●"/>
              <a:defRPr sz="1400"/>
            </a:lvl4pPr>
            <a:lvl5pPr marL="2286000" lvl="4" indent="-317500" algn="l">
              <a:lnSpc>
                <a:spcPct val="115000"/>
              </a:lnSpc>
              <a:spcBef>
                <a:spcPts val="0"/>
              </a:spcBef>
              <a:spcAft>
                <a:spcPts val="0"/>
              </a:spcAft>
              <a:buSzPts val="1400"/>
              <a:buChar char="○"/>
              <a:defRPr sz="1400"/>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27" name="Google Shape;27;p6"/>
          <p:cNvSpPr txBox="1">
            <a:spLocks noGrp="1"/>
          </p:cNvSpPr>
          <p:nvPr>
            <p:ph type="body" idx="2"/>
          </p:nvPr>
        </p:nvSpPr>
        <p:spPr>
          <a:xfrm>
            <a:off x="4832399" y="1152475"/>
            <a:ext cx="3999902" cy="3416400"/>
          </a:xfrm>
          <a:prstGeom prst="rect">
            <a:avLst/>
          </a:prstGeom>
          <a:noFill/>
          <a:ln>
            <a:noFill/>
          </a:ln>
        </p:spPr>
        <p:txBody>
          <a:bodyPr spcFirstLastPara="1" wrap="square" lIns="91400" tIns="91400" rIns="91400" bIns="91400" anchor="t" anchorCtr="0">
            <a:no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0"/>
              </a:spcBef>
              <a:spcAft>
                <a:spcPts val="0"/>
              </a:spcAft>
              <a:buSzPts val="1800"/>
              <a:buChar char="○"/>
              <a:defRPr/>
            </a:lvl2pPr>
            <a:lvl3pPr marL="1371600" lvl="2" indent="-342900" algn="l">
              <a:lnSpc>
                <a:spcPct val="115000"/>
              </a:lnSpc>
              <a:spcBef>
                <a:spcPts val="0"/>
              </a:spcBef>
              <a:spcAft>
                <a:spcPts val="0"/>
              </a:spcAft>
              <a:buSzPts val="1800"/>
              <a:buChar char="■"/>
              <a:defRPr/>
            </a:lvl3pPr>
            <a:lvl4pPr marL="1828800" lvl="3" indent="-342900" algn="l">
              <a:lnSpc>
                <a:spcPct val="115000"/>
              </a:lnSpc>
              <a:spcBef>
                <a:spcPts val="0"/>
              </a:spcBef>
              <a:spcAft>
                <a:spcPts val="0"/>
              </a:spcAft>
              <a:buSzPts val="1800"/>
              <a:buChar char="●"/>
              <a:defRPr/>
            </a:lvl4pPr>
            <a:lvl5pPr marL="2286000" lvl="4" indent="-342900" algn="l">
              <a:lnSpc>
                <a:spcPct val="115000"/>
              </a:lnSpc>
              <a:spcBef>
                <a:spcPts val="0"/>
              </a:spcBef>
              <a:spcAft>
                <a:spcPts val="0"/>
              </a:spcAft>
              <a:buSzPts val="1800"/>
              <a:buChar char="○"/>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28" name="Google Shape;28;p6"/>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no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_ONLY" type="titleOnly">
  <p:cSld name="TITLE_ONLY">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699" y="445025"/>
            <a:ext cx="8520602" cy="572701"/>
          </a:xfrm>
          <a:prstGeom prst="rect">
            <a:avLst/>
          </a:prstGeom>
          <a:noFill/>
          <a:ln>
            <a:noFill/>
          </a:ln>
        </p:spPr>
        <p:txBody>
          <a:bodyPr spcFirstLastPara="1" wrap="square" lIns="91400" tIns="91400" rIns="91400" bIns="91400" anchor="t" anchorCtr="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31" name="Google Shape;31;p7"/>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no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_COLUMN_TEXT">
  <p:cSld name="ONE_COLUMN_TEX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311699" y="555600"/>
            <a:ext cx="2808001" cy="755700"/>
          </a:xfrm>
          <a:prstGeom prst="rect">
            <a:avLst/>
          </a:prstGeom>
          <a:noFill/>
          <a:ln>
            <a:noFill/>
          </a:ln>
        </p:spPr>
        <p:txBody>
          <a:bodyPr spcFirstLastPara="1" wrap="square" lIns="91400" tIns="91400" rIns="91400" bIns="91400" anchor="b" anchorCtr="0">
            <a:noAutofit/>
          </a:bodyPr>
          <a:lstStyle>
            <a:lvl1pPr lvl="0" algn="l">
              <a:lnSpc>
                <a:spcPct val="100000"/>
              </a:lnSpc>
              <a:spcBef>
                <a:spcPts val="0"/>
              </a:spcBef>
              <a:spcAft>
                <a:spcPts val="0"/>
              </a:spcAft>
              <a:buClr>
                <a:srgbClr val="000000"/>
              </a:buClr>
              <a:buSzPts val="2400"/>
              <a:buFont typeface="Arial"/>
              <a:buNone/>
              <a:defRPr sz="24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34" name="Google Shape;34;p8"/>
          <p:cNvSpPr txBox="1">
            <a:spLocks noGrp="1"/>
          </p:cNvSpPr>
          <p:nvPr>
            <p:ph type="body" idx="1"/>
          </p:nvPr>
        </p:nvSpPr>
        <p:spPr>
          <a:xfrm>
            <a:off x="311699" y="1389599"/>
            <a:ext cx="2808001" cy="3179401"/>
          </a:xfrm>
          <a:prstGeom prst="rect">
            <a:avLst/>
          </a:prstGeom>
          <a:noFill/>
          <a:ln>
            <a:noFill/>
          </a:ln>
        </p:spPr>
        <p:txBody>
          <a:bodyPr spcFirstLastPara="1" wrap="square" lIns="91400" tIns="91400" rIns="91400" bIns="91400"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35" name="Google Shape;35;p8"/>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no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_POINT">
  <p:cSld name="MAIN_POINT">
    <p:spTree>
      <p:nvGrpSpPr>
        <p:cNvPr id="1" name="Shape 36"/>
        <p:cNvGrpSpPr/>
        <p:nvPr/>
      </p:nvGrpSpPr>
      <p:grpSpPr>
        <a:xfrm>
          <a:off x="0" y="0"/>
          <a:ext cx="0" cy="0"/>
          <a:chOff x="0" y="0"/>
          <a:chExt cx="0" cy="0"/>
        </a:xfrm>
      </p:grpSpPr>
      <p:sp>
        <p:nvSpPr>
          <p:cNvPr id="37" name="Google Shape;37;p9"/>
          <p:cNvSpPr txBox="1">
            <a:spLocks noGrp="1"/>
          </p:cNvSpPr>
          <p:nvPr>
            <p:ph type="title"/>
          </p:nvPr>
        </p:nvSpPr>
        <p:spPr>
          <a:xfrm>
            <a:off x="490250" y="450149"/>
            <a:ext cx="6367801" cy="4090801"/>
          </a:xfrm>
          <a:prstGeom prst="rect">
            <a:avLst/>
          </a:prstGeom>
          <a:noFill/>
          <a:ln>
            <a:noFill/>
          </a:ln>
        </p:spPr>
        <p:txBody>
          <a:bodyPr spcFirstLastPara="1" wrap="square" lIns="91400" tIns="91400" rIns="91400" bIns="91400" anchor="ctr" anchorCtr="0">
            <a:noAutofit/>
          </a:bodyPr>
          <a:lstStyle>
            <a:lvl1pPr lvl="0" algn="l">
              <a:lnSpc>
                <a:spcPct val="100000"/>
              </a:lnSpc>
              <a:spcBef>
                <a:spcPts val="0"/>
              </a:spcBef>
              <a:spcAft>
                <a:spcPts val="0"/>
              </a:spcAft>
              <a:buClr>
                <a:srgbClr val="000000"/>
              </a:buClr>
              <a:buSzPts val="4800"/>
              <a:buFont typeface="Arial"/>
              <a:buNone/>
              <a:defRPr sz="48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38" name="Google Shape;38;p9"/>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no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_TITLE_AND_DESCRIPTION">
  <p:cSld name="SECTION_TITLE_AND_DESCRIPTION">
    <p:spTree>
      <p:nvGrpSpPr>
        <p:cNvPr id="1" name="Shape 39"/>
        <p:cNvGrpSpPr/>
        <p:nvPr/>
      </p:nvGrpSpPr>
      <p:grpSpPr>
        <a:xfrm>
          <a:off x="0" y="0"/>
          <a:ext cx="0" cy="0"/>
          <a:chOff x="0" y="0"/>
          <a:chExt cx="0" cy="0"/>
        </a:xfrm>
      </p:grpSpPr>
      <p:sp>
        <p:nvSpPr>
          <p:cNvPr id="40" name="Google Shape;40;p10"/>
          <p:cNvSpPr/>
          <p:nvPr/>
        </p:nvSpPr>
        <p:spPr>
          <a:xfrm>
            <a:off x="4572000" y="-125"/>
            <a:ext cx="4572000" cy="5143501"/>
          </a:xfrm>
          <a:prstGeom prst="rect">
            <a:avLst/>
          </a:prstGeom>
          <a:solidFill>
            <a:srgbClr val="EEEEEE"/>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10"/>
          <p:cNvSpPr txBox="1">
            <a:spLocks noGrp="1"/>
          </p:cNvSpPr>
          <p:nvPr>
            <p:ph type="title"/>
          </p:nvPr>
        </p:nvSpPr>
        <p:spPr>
          <a:xfrm>
            <a:off x="265500" y="1233175"/>
            <a:ext cx="4045200" cy="1482301"/>
          </a:xfrm>
          <a:prstGeom prst="rect">
            <a:avLst/>
          </a:prstGeom>
          <a:noFill/>
          <a:ln>
            <a:noFill/>
          </a:ln>
        </p:spPr>
        <p:txBody>
          <a:bodyPr spcFirstLastPara="1" wrap="square" lIns="91400" tIns="91400" rIns="91400" bIns="91400" anchor="b" anchorCtr="0">
            <a:noAutofit/>
          </a:bodyPr>
          <a:lstStyle>
            <a:lvl1pPr lvl="0" algn="ctr">
              <a:lnSpc>
                <a:spcPct val="100000"/>
              </a:lnSpc>
              <a:spcBef>
                <a:spcPts val="0"/>
              </a:spcBef>
              <a:spcAft>
                <a:spcPts val="0"/>
              </a:spcAft>
              <a:buClr>
                <a:srgbClr val="000000"/>
              </a:buClr>
              <a:buSzPts val="4200"/>
              <a:buFont typeface="Arial"/>
              <a:buNone/>
              <a:defRPr sz="42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42" name="Google Shape;42;p10"/>
          <p:cNvSpPr txBox="1">
            <a:spLocks noGrp="1"/>
          </p:cNvSpPr>
          <p:nvPr>
            <p:ph type="body" idx="1"/>
          </p:nvPr>
        </p:nvSpPr>
        <p:spPr>
          <a:xfrm>
            <a:off x="265500" y="2803075"/>
            <a:ext cx="4045200" cy="1235101"/>
          </a:xfrm>
          <a:prstGeom prst="rect">
            <a:avLst/>
          </a:prstGeom>
          <a:noFill/>
          <a:ln>
            <a:noFill/>
          </a:ln>
        </p:spPr>
        <p:txBody>
          <a:bodyPr spcFirstLastPara="1" wrap="square" lIns="91400" tIns="91400" rIns="91400" bIns="91400" anchor="t" anchorCtr="0">
            <a:noAutofit/>
          </a:bodyPr>
          <a:lstStyle>
            <a:lvl1pPr marL="457200" lvl="0" indent="-228600" algn="ctr">
              <a:lnSpc>
                <a:spcPct val="100000"/>
              </a:lnSpc>
              <a:spcBef>
                <a:spcPts val="0"/>
              </a:spcBef>
              <a:spcAft>
                <a:spcPts val="0"/>
              </a:spcAft>
              <a:buClr>
                <a:srgbClr val="585858"/>
              </a:buClr>
              <a:buSzPts val="2100"/>
              <a:buFont typeface="Arial"/>
              <a:buNone/>
              <a:defRPr sz="2100"/>
            </a:lvl1pPr>
            <a:lvl2pPr marL="914400" lvl="1" indent="-228600" algn="ctr">
              <a:lnSpc>
                <a:spcPct val="100000"/>
              </a:lnSpc>
              <a:spcBef>
                <a:spcPts val="0"/>
              </a:spcBef>
              <a:spcAft>
                <a:spcPts val="0"/>
              </a:spcAft>
              <a:buClr>
                <a:srgbClr val="585858"/>
              </a:buClr>
              <a:buSzPts val="2100"/>
              <a:buFont typeface="Arial"/>
              <a:buNone/>
              <a:defRPr sz="2100"/>
            </a:lvl2pPr>
            <a:lvl3pPr marL="1371600" lvl="2" indent="-228600" algn="ctr">
              <a:lnSpc>
                <a:spcPct val="100000"/>
              </a:lnSpc>
              <a:spcBef>
                <a:spcPts val="0"/>
              </a:spcBef>
              <a:spcAft>
                <a:spcPts val="0"/>
              </a:spcAft>
              <a:buClr>
                <a:srgbClr val="585858"/>
              </a:buClr>
              <a:buSzPts val="2100"/>
              <a:buFont typeface="Arial"/>
              <a:buNone/>
              <a:defRPr sz="2100"/>
            </a:lvl3pPr>
            <a:lvl4pPr marL="1828800" lvl="3" indent="-228600" algn="ctr">
              <a:lnSpc>
                <a:spcPct val="100000"/>
              </a:lnSpc>
              <a:spcBef>
                <a:spcPts val="0"/>
              </a:spcBef>
              <a:spcAft>
                <a:spcPts val="0"/>
              </a:spcAft>
              <a:buClr>
                <a:srgbClr val="585858"/>
              </a:buClr>
              <a:buSzPts val="2100"/>
              <a:buFont typeface="Arial"/>
              <a:buNone/>
              <a:defRPr sz="2100"/>
            </a:lvl4pPr>
            <a:lvl5pPr marL="2286000" lvl="4" indent="-228600" algn="ctr">
              <a:lnSpc>
                <a:spcPct val="100000"/>
              </a:lnSpc>
              <a:spcBef>
                <a:spcPts val="0"/>
              </a:spcBef>
              <a:spcAft>
                <a:spcPts val="0"/>
              </a:spcAft>
              <a:buClr>
                <a:srgbClr val="585858"/>
              </a:buClr>
              <a:buSzPts val="2100"/>
              <a:buFont typeface="Arial"/>
              <a:buNone/>
              <a:defRPr sz="2100"/>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43" name="Google Shape;43;p10"/>
          <p:cNvSpPr txBox="1">
            <a:spLocks noGrp="1"/>
          </p:cNvSpPr>
          <p:nvPr>
            <p:ph type="body" idx="2"/>
          </p:nvPr>
        </p:nvSpPr>
        <p:spPr>
          <a:xfrm>
            <a:off x="4939500" y="724074"/>
            <a:ext cx="3837000" cy="3695102"/>
          </a:xfrm>
          <a:prstGeom prst="rect">
            <a:avLst/>
          </a:prstGeom>
          <a:noFill/>
          <a:ln>
            <a:noFill/>
          </a:ln>
        </p:spPr>
        <p:txBody>
          <a:bodyPr spcFirstLastPara="1" wrap="square" lIns="91400" tIns="91400" rIns="91400" bIns="91400" anchor="ctr" anchorCtr="0">
            <a:no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0"/>
              </a:spcBef>
              <a:spcAft>
                <a:spcPts val="0"/>
              </a:spcAft>
              <a:buSzPts val="1800"/>
              <a:buChar char="○"/>
              <a:defRPr/>
            </a:lvl2pPr>
            <a:lvl3pPr marL="1371600" lvl="2" indent="-342900" algn="l">
              <a:lnSpc>
                <a:spcPct val="115000"/>
              </a:lnSpc>
              <a:spcBef>
                <a:spcPts val="0"/>
              </a:spcBef>
              <a:spcAft>
                <a:spcPts val="0"/>
              </a:spcAft>
              <a:buSzPts val="1800"/>
              <a:buChar char="■"/>
              <a:defRPr/>
            </a:lvl3pPr>
            <a:lvl4pPr marL="1828800" lvl="3" indent="-342900" algn="l">
              <a:lnSpc>
                <a:spcPct val="115000"/>
              </a:lnSpc>
              <a:spcBef>
                <a:spcPts val="0"/>
              </a:spcBef>
              <a:spcAft>
                <a:spcPts val="0"/>
              </a:spcAft>
              <a:buSzPts val="1800"/>
              <a:buChar char="●"/>
              <a:defRPr/>
            </a:lvl4pPr>
            <a:lvl5pPr marL="2286000" lvl="4" indent="-342900" algn="l">
              <a:lnSpc>
                <a:spcPct val="115000"/>
              </a:lnSpc>
              <a:spcBef>
                <a:spcPts val="0"/>
              </a:spcBef>
              <a:spcAft>
                <a:spcPts val="0"/>
              </a:spcAft>
              <a:buSzPts val="1800"/>
              <a:buChar char="○"/>
              <a:defRPr/>
            </a:lvl5pPr>
            <a:lvl6pPr marL="2743200" lvl="5" indent="-342900" algn="l">
              <a:lnSpc>
                <a:spcPct val="115000"/>
              </a:lnSpc>
              <a:spcBef>
                <a:spcPts val="0"/>
              </a:spcBef>
              <a:spcAft>
                <a:spcPts val="0"/>
              </a:spcAft>
              <a:buSzPts val="1800"/>
              <a:buChar char="■"/>
              <a:defRPr/>
            </a:lvl6pPr>
            <a:lvl7pPr marL="3200400" lvl="6" indent="-342900" algn="l">
              <a:lnSpc>
                <a:spcPct val="115000"/>
              </a:lnSpc>
              <a:spcBef>
                <a:spcPts val="0"/>
              </a:spcBef>
              <a:spcAft>
                <a:spcPts val="0"/>
              </a:spcAft>
              <a:buSzPts val="1800"/>
              <a:buChar char="●"/>
              <a:defRPr/>
            </a:lvl7pPr>
            <a:lvl8pPr marL="3657600" lvl="7" indent="-342900" algn="l">
              <a:lnSpc>
                <a:spcPct val="115000"/>
              </a:lnSpc>
              <a:spcBef>
                <a:spcPts val="0"/>
              </a:spcBef>
              <a:spcAft>
                <a:spcPts val="0"/>
              </a:spcAft>
              <a:buSzPts val="1800"/>
              <a:buChar char="○"/>
              <a:defRPr/>
            </a:lvl8pPr>
            <a:lvl9pPr marL="4114800" lvl="8" indent="-342900" algn="l">
              <a:lnSpc>
                <a:spcPct val="115000"/>
              </a:lnSpc>
              <a:spcBef>
                <a:spcPts val="0"/>
              </a:spcBef>
              <a:spcAft>
                <a:spcPts val="0"/>
              </a:spcAft>
              <a:buSzPts val="1800"/>
              <a:buChar char="■"/>
              <a:defRPr/>
            </a:lvl9pPr>
          </a:lstStyle>
          <a:p>
            <a:endParaRPr/>
          </a:p>
        </p:txBody>
      </p:sp>
      <p:sp>
        <p:nvSpPr>
          <p:cNvPr id="44" name="Google Shape;44;p10"/>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no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45"/>
        <p:cNvGrpSpPr/>
        <p:nvPr/>
      </p:nvGrpSpPr>
      <p:grpSpPr>
        <a:xfrm>
          <a:off x="0" y="0"/>
          <a:ext cx="0" cy="0"/>
          <a:chOff x="0" y="0"/>
          <a:chExt cx="0" cy="0"/>
        </a:xfrm>
      </p:grpSpPr>
      <p:sp>
        <p:nvSpPr>
          <p:cNvPr id="46" name="Google Shape;46;p11"/>
          <p:cNvSpPr txBox="1">
            <a:spLocks noGrp="1"/>
          </p:cNvSpPr>
          <p:nvPr>
            <p:ph type="body" idx="1"/>
          </p:nvPr>
        </p:nvSpPr>
        <p:spPr>
          <a:xfrm>
            <a:off x="311699" y="4230575"/>
            <a:ext cx="5998802" cy="605101"/>
          </a:xfrm>
          <a:prstGeom prst="rect">
            <a:avLst/>
          </a:prstGeom>
          <a:noFill/>
          <a:ln>
            <a:noFill/>
          </a:ln>
        </p:spPr>
        <p:txBody>
          <a:bodyPr spcFirstLastPara="1" wrap="square" lIns="91400" tIns="91400" rIns="91400" bIns="91400" anchor="ctr" anchorCtr="0">
            <a:noAutofit/>
          </a:bodyPr>
          <a:lstStyle>
            <a:lvl1pPr marL="457200" lvl="0" indent="-228600" algn="l">
              <a:lnSpc>
                <a:spcPct val="100000"/>
              </a:lnSpc>
              <a:spcBef>
                <a:spcPts val="0"/>
              </a:spcBef>
              <a:spcAft>
                <a:spcPts val="0"/>
              </a:spcAft>
              <a:buClr>
                <a:srgbClr val="585858"/>
              </a:buClr>
              <a:buSzPts val="1800"/>
              <a:buNone/>
              <a:defRPr/>
            </a:lvl1pPr>
          </a:lstStyle>
          <a:p>
            <a:endParaRPr/>
          </a:p>
        </p:txBody>
      </p:sp>
      <p:sp>
        <p:nvSpPr>
          <p:cNvPr id="47" name="Google Shape;47;p11"/>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noAutofit/>
          </a:bodyPr>
          <a:lstStyle>
            <a:lvl1pPr marL="0" marR="0" lvl="0"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theme" Target="../theme/theme3.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699" y="445025"/>
            <a:ext cx="8520602" cy="572701"/>
          </a:xfrm>
          <a:prstGeom prst="rect">
            <a:avLst/>
          </a:prstGeom>
          <a:noFill/>
          <a:ln>
            <a:noFill/>
          </a:ln>
        </p:spPr>
        <p:txBody>
          <a:bodyPr spcFirstLastPara="1" wrap="square" lIns="91400" tIns="91400" rIns="91400" bIns="91400" anchor="t" anchorCtr="0">
            <a:noAutofit/>
          </a:bodyPr>
          <a:lstStyle>
            <a:lvl1pPr marR="0" lvl="0"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699" y="1152475"/>
            <a:ext cx="8520602" cy="3416400"/>
          </a:xfrm>
          <a:prstGeom prst="rect">
            <a:avLst/>
          </a:prstGeom>
          <a:noFill/>
          <a:ln>
            <a:noFill/>
          </a:ln>
        </p:spPr>
        <p:txBody>
          <a:bodyPr spcFirstLastPara="1" wrap="square" lIns="91400" tIns="91400" rIns="91400" bIns="91400" anchor="t" anchorCtr="0">
            <a:noAutofit/>
          </a:bodyPr>
          <a:lstStyle>
            <a:lvl1pPr marL="457200" marR="0" lvl="0"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1pPr>
            <a:lvl2pPr marL="914400" marR="0" lvl="1"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2pPr>
            <a:lvl3pPr marL="1371600" marR="0" lvl="2"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3pPr>
            <a:lvl4pPr marL="1828800" marR="0" lvl="3"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4pPr>
            <a:lvl5pPr marL="2286000" marR="0" lvl="4"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5pPr>
            <a:lvl6pPr marL="2743200" marR="0" lvl="5"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6pPr>
            <a:lvl7pPr marL="3200400" marR="0" lvl="6"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7pPr>
            <a:lvl8pPr marL="3657600" marR="0" lvl="7"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8pPr>
            <a:lvl9pPr marL="4114800" marR="0" lvl="8" indent="-342900" algn="l" rtl="0">
              <a:lnSpc>
                <a:spcPct val="115000"/>
              </a:lnSpc>
              <a:spcBef>
                <a:spcPts val="0"/>
              </a:spcBef>
              <a:spcAft>
                <a:spcPts val="0"/>
              </a:spcAft>
              <a:buClr>
                <a:srgbClr val="585858"/>
              </a:buClr>
              <a:buSzPts val="1800"/>
              <a:buFont typeface="Arial"/>
              <a:buChar char="■"/>
              <a:defRPr sz="1800" b="0" i="0" u="none" strike="noStrike" cap="none">
                <a:solidFill>
                  <a:srgbClr val="585858"/>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684345" y="4700819"/>
            <a:ext cx="336813" cy="318396"/>
          </a:xfrm>
          <a:prstGeom prst="rect">
            <a:avLst/>
          </a:prstGeom>
          <a:noFill/>
          <a:ln>
            <a:noFill/>
          </a:ln>
        </p:spPr>
        <p:txBody>
          <a:bodyPr spcFirstLastPara="1" wrap="square" lIns="91400" tIns="91400" rIns="91400" bIns="91400" anchor="ctr" anchorCtr="0">
            <a:noAutofit/>
          </a:bodyPr>
          <a:lstStyle>
            <a:lvl1pPr marL="0" marR="0" lvl="0"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1pPr>
            <a:lvl2pPr marL="0" marR="0" lvl="1"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2pPr>
            <a:lvl3pPr marL="0" marR="0" lvl="2"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3pPr>
            <a:lvl4pPr marL="0" marR="0" lvl="3"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4pPr>
            <a:lvl5pPr marL="0" marR="0" lvl="4"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5pPr>
            <a:lvl6pPr marL="0" marR="0" lvl="5"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6pPr>
            <a:lvl7pPr marL="0" marR="0" lvl="6"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7pPr>
            <a:lvl8pPr marL="0" marR="0" lvl="7"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8pPr>
            <a:lvl9pPr marL="0" marR="0" lvl="8" indent="0" algn="r" rtl="0">
              <a:lnSpc>
                <a:spcPct val="100000"/>
              </a:lnSpc>
              <a:spcBef>
                <a:spcPts val="0"/>
              </a:spcBef>
              <a:spcAft>
                <a:spcPts val="0"/>
              </a:spcAft>
              <a:buClr>
                <a:srgbClr val="585858"/>
              </a:buClr>
              <a:buSzPts val="1000"/>
              <a:buFont typeface="Arial"/>
              <a:buNone/>
              <a:defRPr sz="1000" b="0" i="0" u="none" strike="noStrike" cap="none">
                <a:solidFill>
                  <a:srgbClr val="58585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5"/>
        <p:cNvGrpSpPr/>
        <p:nvPr/>
      </p:nvGrpSpPr>
      <p:grpSpPr>
        <a:xfrm>
          <a:off x="0" y="0"/>
          <a:ext cx="0" cy="0"/>
          <a:chOff x="0" y="0"/>
          <a:chExt cx="0" cy="0"/>
        </a:xfrm>
      </p:grpSpPr>
      <p:sp>
        <p:nvSpPr>
          <p:cNvPr id="96" name="Google Shape;96;p25"/>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97" name="Google Shape;97;p25"/>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8" name="Google Shape;98;p2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99" name="Google Shape;99;p2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00" name="Google Shape;100;p2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01" name="Google Shape;101;p25"/>
          <p:cNvCxnSpPr/>
          <p:nvPr/>
        </p:nvCxnSpPr>
        <p:spPr>
          <a:xfrm rot="10800000">
            <a:off x="571500" y="619743"/>
            <a:ext cx="0" cy="685800"/>
          </a:xfrm>
          <a:prstGeom prst="straightConnector1">
            <a:avLst/>
          </a:prstGeom>
          <a:noFill/>
          <a:ln w="12700" cap="flat" cmpd="sng">
            <a:solidFill>
              <a:schemeClr val="accent1"/>
            </a:solidFill>
            <a:prstDash val="solid"/>
            <a:miter lim="8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8" r:id="rId8"/>
    <p:sldLayoutId id="2147483679" r:id="rId9"/>
    <p:sldLayoutId id="2147483680" r:id="rId10"/>
    <p:sldLayoutId id="214748368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5"/>
        <p:cNvGrpSpPr/>
        <p:nvPr/>
      </p:nvGrpSpPr>
      <p:grpSpPr>
        <a:xfrm>
          <a:off x="0" y="0"/>
          <a:ext cx="0" cy="0"/>
          <a:chOff x="0" y="0"/>
          <a:chExt cx="0" cy="0"/>
        </a:xfrm>
      </p:grpSpPr>
      <p:sp>
        <p:nvSpPr>
          <p:cNvPr id="426" name="Google Shape;426;p72"/>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427" name="Google Shape;427;p72"/>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28" name="Google Shape;428;p7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429" name="Google Shape;429;p7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430" name="Google Shape;430;p7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31" r:id="rId12"/>
    <p:sldLayoutId id="2147483732" r:id="rId13"/>
    <p:sldLayoutId id="2147483733"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3.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3.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3.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3.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3" Type="http://schemas.openxmlformats.org/officeDocument/2006/relationships/hyperlink" Target="https://nurseledcare.phmc.org/toolkit" TargetMode="External"/><Relationship Id="rId2" Type="http://schemas.openxmlformats.org/officeDocument/2006/relationships/notesSlide" Target="../notesSlides/notesSlide18.xml"/><Relationship Id="rId1" Type="http://schemas.openxmlformats.org/officeDocument/2006/relationships/slideLayout" Target="../slideLayouts/slideLayout33.xml"/><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33.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33.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33.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33.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3" Type="http://schemas.openxmlformats.org/officeDocument/2006/relationships/hyperlink" Target="https://www.cdc.gov/socialmedia/tools/guidelines/index.html" TargetMode="External"/><Relationship Id="rId7" Type="http://schemas.openxmlformats.org/officeDocument/2006/relationships/hyperlink" Target="https://publichealthcollaborative.org/resources/" TargetMode="External"/><Relationship Id="rId2" Type="http://schemas.openxmlformats.org/officeDocument/2006/relationships/notesSlide" Target="../notesSlides/notesSlide26.xml"/><Relationship Id="rId1" Type="http://schemas.openxmlformats.org/officeDocument/2006/relationships/slideLayout" Target="../slideLayouts/slideLayout33.xml"/><Relationship Id="rId6" Type="http://schemas.openxmlformats.org/officeDocument/2006/relationships/hyperlink" Target="https://publichealthcollaborative.org/downloads/" TargetMode="External"/><Relationship Id="rId5" Type="http://schemas.openxmlformats.org/officeDocument/2006/relationships/hyperlink" Target="https://www.cdc.gov/coronavirus/2019-ncov/communication/vaccination-toolkit.html" TargetMode="External"/><Relationship Id="rId4" Type="http://schemas.openxmlformats.org/officeDocument/2006/relationships/hyperlink" Target="https://www.cdc.gov/socialmedia/tools/"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3" Type="http://schemas.openxmlformats.org/officeDocument/2006/relationships/hyperlink" Target="https://forms.gle/FuiRHWQXa3NViVks8" TargetMode="External"/><Relationship Id="rId2" Type="http://schemas.openxmlformats.org/officeDocument/2006/relationships/notesSlide" Target="../notesSlides/notesSlide28.xml"/><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84"/>
          <p:cNvSpPr txBox="1"/>
          <p:nvPr/>
        </p:nvSpPr>
        <p:spPr>
          <a:xfrm>
            <a:off x="2942438" y="1309255"/>
            <a:ext cx="4175334" cy="1252200"/>
          </a:xfrm>
          <a:prstGeom prst="rect">
            <a:avLst/>
          </a:prstGeom>
          <a:noFill/>
          <a:ln>
            <a:noFill/>
          </a:ln>
        </p:spPr>
        <p:txBody>
          <a:bodyPr spcFirstLastPara="1" wrap="square" lIns="91400" tIns="91400" rIns="91400" bIns="91400" anchor="t" anchorCtr="0">
            <a:noAutofit/>
          </a:bodyPr>
          <a:lstStyle/>
          <a:p>
            <a:pPr marL="0" marR="0" lvl="0" indent="0" algn="l" rtl="0">
              <a:lnSpc>
                <a:spcPct val="100000"/>
              </a:lnSpc>
              <a:spcBef>
                <a:spcPts val="0"/>
              </a:spcBef>
              <a:spcAft>
                <a:spcPts val="0"/>
              </a:spcAft>
              <a:buClr>
                <a:srgbClr val="000000"/>
              </a:buClr>
              <a:buSzPts val="1400"/>
              <a:buFont typeface="Archivo Black"/>
              <a:buNone/>
            </a:pPr>
            <a:r>
              <a:rPr lang="en-US" sz="2400" dirty="0">
                <a:latin typeface="Lato Black"/>
                <a:ea typeface="Lato Black"/>
                <a:cs typeface="Lato Black"/>
                <a:sym typeface="Lato Black"/>
              </a:rPr>
              <a:t>Communication Strategies for Vaccine Confidence:</a:t>
            </a:r>
          </a:p>
          <a:p>
            <a:pPr marL="0" marR="0" lvl="0" indent="0" algn="l" rtl="0">
              <a:lnSpc>
                <a:spcPct val="100000"/>
              </a:lnSpc>
              <a:spcBef>
                <a:spcPts val="0"/>
              </a:spcBef>
              <a:spcAft>
                <a:spcPts val="0"/>
              </a:spcAft>
              <a:buClr>
                <a:srgbClr val="000000"/>
              </a:buClr>
              <a:buSzPts val="1400"/>
              <a:buFont typeface="Archivo Black"/>
              <a:buNone/>
            </a:pPr>
            <a:endParaRPr lang="en-US" sz="2400" i="1" dirty="0">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chivo Black"/>
              <a:buNone/>
            </a:pPr>
            <a:r>
              <a:rPr lang="en-US" sz="2400" i="1" dirty="0">
                <a:latin typeface="Lato Black"/>
                <a:ea typeface="Lato Black"/>
                <a:cs typeface="Lato Black"/>
                <a:sym typeface="Lato Black"/>
              </a:rPr>
              <a:t>Sharing Information Through</a:t>
            </a:r>
          </a:p>
          <a:p>
            <a:pPr marL="0" marR="0" lvl="0" indent="0" algn="l" rtl="0">
              <a:lnSpc>
                <a:spcPct val="100000"/>
              </a:lnSpc>
              <a:spcBef>
                <a:spcPts val="0"/>
              </a:spcBef>
              <a:spcAft>
                <a:spcPts val="0"/>
              </a:spcAft>
              <a:buClr>
                <a:srgbClr val="000000"/>
              </a:buClr>
              <a:buSzPts val="1400"/>
              <a:buFont typeface="Archivo Black"/>
              <a:buNone/>
            </a:pPr>
            <a:r>
              <a:rPr lang="en-US" sz="2400" i="1" dirty="0">
                <a:latin typeface="Lato Black"/>
                <a:ea typeface="Lato Black"/>
                <a:cs typeface="Lato Black"/>
                <a:sym typeface="Lato Black"/>
              </a:rPr>
              <a:t>Social Media</a:t>
            </a:r>
          </a:p>
        </p:txBody>
      </p:sp>
      <p:cxnSp>
        <p:nvCxnSpPr>
          <p:cNvPr id="506" name="Google Shape;506;p84"/>
          <p:cNvCxnSpPr>
            <a:cxnSpLocks/>
          </p:cNvCxnSpPr>
          <p:nvPr/>
        </p:nvCxnSpPr>
        <p:spPr>
          <a:xfrm>
            <a:off x="2843175" y="1402773"/>
            <a:ext cx="0" cy="1934877"/>
          </a:xfrm>
          <a:prstGeom prst="straightConnector1">
            <a:avLst/>
          </a:prstGeom>
          <a:noFill/>
          <a:ln w="9525" cap="flat" cmpd="sng">
            <a:solidFill>
              <a:schemeClr val="dk2"/>
            </a:solidFill>
            <a:prstDash val="solid"/>
            <a:round/>
            <a:headEnd type="none" w="sm" len="sm"/>
            <a:tailEnd type="none" w="sm" len="sm"/>
          </a:ln>
        </p:spPr>
      </p:cxnSp>
      <p:sp>
        <p:nvSpPr>
          <p:cNvPr id="507" name="Google Shape;507;p84"/>
          <p:cNvSpPr/>
          <p:nvPr/>
        </p:nvSpPr>
        <p:spPr>
          <a:xfrm>
            <a:off x="8221200" y="0"/>
            <a:ext cx="922800" cy="5143500"/>
          </a:xfrm>
          <a:prstGeom prst="rect">
            <a:avLst/>
          </a:prstGeom>
          <a:solidFill>
            <a:srgbClr val="2FA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 name="Google Shape;508;p84"/>
          <p:cNvSpPr txBox="1"/>
          <p:nvPr/>
        </p:nvSpPr>
        <p:spPr>
          <a:xfrm>
            <a:off x="3039200" y="3473925"/>
            <a:ext cx="4665600" cy="603900"/>
          </a:xfrm>
          <a:prstGeom prst="rect">
            <a:avLst/>
          </a:prstGeom>
          <a:noFill/>
          <a:ln>
            <a:noFill/>
          </a:ln>
        </p:spPr>
        <p:txBody>
          <a:bodyPr spcFirstLastPara="1" wrap="square" lIns="91400" tIns="91400" rIns="91400" bIns="91400" anchor="t" anchorCtr="0">
            <a:noAutofit/>
          </a:bodyPr>
          <a:lstStyle/>
          <a:p>
            <a:pPr marL="0" marR="0" lvl="0" indent="0" algn="l" rtl="0">
              <a:lnSpc>
                <a:spcPct val="100000"/>
              </a:lnSpc>
              <a:spcBef>
                <a:spcPts val="0"/>
              </a:spcBef>
              <a:spcAft>
                <a:spcPts val="0"/>
              </a:spcAft>
              <a:buClr>
                <a:srgbClr val="000000"/>
              </a:buClr>
              <a:buSzPts val="1400"/>
              <a:buFont typeface="Archivo Black"/>
              <a:buNone/>
            </a:pPr>
            <a:r>
              <a:rPr lang="en-US" sz="2400" dirty="0">
                <a:latin typeface="Lato"/>
                <a:ea typeface="Lato"/>
                <a:cs typeface="Lato"/>
                <a:sym typeface="Lato"/>
              </a:rPr>
              <a:t>WEEK 3</a:t>
            </a:r>
          </a:p>
          <a:p>
            <a:pPr marL="0" marR="0" lvl="0" indent="0" algn="l" rtl="0">
              <a:lnSpc>
                <a:spcPct val="100000"/>
              </a:lnSpc>
              <a:spcBef>
                <a:spcPts val="0"/>
              </a:spcBef>
              <a:spcAft>
                <a:spcPts val="0"/>
              </a:spcAft>
              <a:buClr>
                <a:srgbClr val="000000"/>
              </a:buClr>
              <a:buSzPts val="1400"/>
              <a:buFont typeface="Archivo Black"/>
              <a:buNone/>
            </a:pPr>
            <a:r>
              <a:rPr lang="en-US" sz="2400" i="1" dirty="0">
                <a:latin typeface="Lato"/>
                <a:ea typeface="Lato"/>
                <a:cs typeface="Lato"/>
                <a:sym typeface="Lato"/>
              </a:rPr>
              <a:t>October 28, 2021</a:t>
            </a:r>
          </a:p>
          <a:p>
            <a:pPr marL="0" marR="0" lvl="0" indent="0" algn="l" rtl="0">
              <a:lnSpc>
                <a:spcPct val="100000"/>
              </a:lnSpc>
              <a:spcBef>
                <a:spcPts val="0"/>
              </a:spcBef>
              <a:spcAft>
                <a:spcPts val="0"/>
              </a:spcAft>
              <a:buClr>
                <a:srgbClr val="000000"/>
              </a:buClr>
              <a:buSzPts val="1400"/>
              <a:buFont typeface="Archivo Black"/>
              <a:buNone/>
            </a:pPr>
            <a:endParaRPr sz="2400" i="1" dirty="0">
              <a:latin typeface="Lato"/>
              <a:ea typeface="Lato"/>
              <a:cs typeface="Lato"/>
              <a:sym typeface="Lato"/>
            </a:endParaRPr>
          </a:p>
        </p:txBody>
      </p:sp>
      <p:pic>
        <p:nvPicPr>
          <p:cNvPr id="509" name="Google Shape;509;p84"/>
          <p:cNvPicPr preferRelativeResize="0"/>
          <p:nvPr/>
        </p:nvPicPr>
        <p:blipFill>
          <a:blip r:embed="rId3">
            <a:alphaModFix/>
          </a:blip>
          <a:stretch>
            <a:fillRect/>
          </a:stretch>
        </p:blipFill>
        <p:spPr>
          <a:xfrm>
            <a:off x="891437" y="1666250"/>
            <a:ext cx="1095525" cy="1811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p100"/>
          <p:cNvSpPr txBox="1"/>
          <p:nvPr/>
        </p:nvSpPr>
        <p:spPr>
          <a:xfrm>
            <a:off x="324150" y="4800050"/>
            <a:ext cx="6909300" cy="293700"/>
          </a:xfrm>
          <a:prstGeom prst="rect">
            <a:avLst/>
          </a:prstGeom>
          <a:noFill/>
          <a:ln>
            <a:noFill/>
          </a:ln>
        </p:spPr>
        <p:txBody>
          <a:bodyPr spcFirstLastPara="1" wrap="square" lIns="91400" tIns="91400" rIns="91400" bIns="91400" anchor="t" anchorCtr="0">
            <a:noAutofit/>
          </a:bodyPr>
          <a:lstStyle/>
          <a:p>
            <a:pPr marL="0" marR="0" lvl="0" indent="0" algn="l" rtl="0">
              <a:lnSpc>
                <a:spcPct val="100000"/>
              </a:lnSpc>
              <a:spcBef>
                <a:spcPts val="0"/>
              </a:spcBef>
              <a:spcAft>
                <a:spcPts val="0"/>
              </a:spcAft>
              <a:buClr>
                <a:srgbClr val="3F96C5"/>
              </a:buClr>
              <a:buSzPts val="800"/>
              <a:buFont typeface="Arial"/>
              <a:buNone/>
            </a:pPr>
            <a:endParaRPr sz="1400" b="0" i="0" u="none" strike="noStrike" cap="none">
              <a:solidFill>
                <a:srgbClr val="000000"/>
              </a:solidFill>
              <a:latin typeface="Arial"/>
              <a:ea typeface="Arial"/>
              <a:cs typeface="Arial"/>
              <a:sym typeface="Arial"/>
            </a:endParaRPr>
          </a:p>
        </p:txBody>
      </p:sp>
      <p:sp>
        <p:nvSpPr>
          <p:cNvPr id="684" name="Google Shape;684;p100"/>
          <p:cNvSpPr/>
          <p:nvPr/>
        </p:nvSpPr>
        <p:spPr>
          <a:xfrm rot="5400000">
            <a:off x="4319825" y="-4233825"/>
            <a:ext cx="512100" cy="9151500"/>
          </a:xfrm>
          <a:prstGeom prst="rect">
            <a:avLst/>
          </a:prstGeom>
          <a:solidFill>
            <a:srgbClr val="2FA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5" name="Google Shape;685;p100"/>
          <p:cNvSpPr txBox="1"/>
          <p:nvPr/>
        </p:nvSpPr>
        <p:spPr>
          <a:xfrm>
            <a:off x="80800" y="61050"/>
            <a:ext cx="6808800" cy="58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1" dirty="0">
                <a:solidFill>
                  <a:srgbClr val="FFFFFF"/>
                </a:solidFill>
                <a:latin typeface="Lato"/>
                <a:ea typeface="Lato"/>
                <a:cs typeface="Lato"/>
                <a:sym typeface="Lato"/>
              </a:rPr>
              <a:t>VISUAL PLATFORMS: INSTAGRAM</a:t>
            </a:r>
            <a:endParaRPr sz="2400" b="1" i="0" u="none" strike="noStrike" cap="none" dirty="0">
              <a:solidFill>
                <a:srgbClr val="FFFFFF"/>
              </a:solidFill>
              <a:latin typeface="Lato"/>
              <a:ea typeface="Lato"/>
              <a:cs typeface="Lato"/>
              <a:sym typeface="Lato"/>
            </a:endParaRPr>
          </a:p>
        </p:txBody>
      </p:sp>
      <p:sp>
        <p:nvSpPr>
          <p:cNvPr id="687" name="Google Shape;687;p100"/>
          <p:cNvSpPr txBox="1"/>
          <p:nvPr/>
        </p:nvSpPr>
        <p:spPr>
          <a:xfrm>
            <a:off x="80800" y="4825282"/>
            <a:ext cx="6477600" cy="24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800"/>
              <a:buFont typeface="Arial"/>
              <a:buNone/>
            </a:pPr>
            <a:r>
              <a:rPr lang="en-US" sz="800" dirty="0">
                <a:solidFill>
                  <a:schemeClr val="dk1"/>
                </a:solidFill>
              </a:rPr>
              <a:t>NNCC VACCINE CONFIDENCE TRAINING</a:t>
            </a:r>
            <a:endParaRPr sz="800" dirty="0">
              <a:solidFill>
                <a:srgbClr val="3F96C5"/>
              </a:solidFill>
            </a:endParaRPr>
          </a:p>
        </p:txBody>
      </p:sp>
      <p:sp>
        <p:nvSpPr>
          <p:cNvPr id="688" name="Google Shape;688;p100"/>
          <p:cNvSpPr/>
          <p:nvPr/>
        </p:nvSpPr>
        <p:spPr>
          <a:xfrm>
            <a:off x="386541" y="1888628"/>
            <a:ext cx="555300" cy="5553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00"/>
          <p:cNvSpPr/>
          <p:nvPr/>
        </p:nvSpPr>
        <p:spPr>
          <a:xfrm>
            <a:off x="3011125" y="1952613"/>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90" name="Google Shape;690;p100"/>
          <p:cNvPicPr preferRelativeResize="0"/>
          <p:nvPr/>
        </p:nvPicPr>
        <p:blipFill>
          <a:blip r:embed="rId3">
            <a:alphaModFix/>
          </a:blip>
          <a:stretch>
            <a:fillRect/>
          </a:stretch>
        </p:blipFill>
        <p:spPr>
          <a:xfrm>
            <a:off x="5212934" y="131124"/>
            <a:ext cx="418745" cy="414664"/>
          </a:xfrm>
          <a:prstGeom prst="rect">
            <a:avLst/>
          </a:prstGeom>
          <a:noFill/>
          <a:ln>
            <a:noFill/>
          </a:ln>
        </p:spPr>
      </p:pic>
      <p:pic>
        <p:nvPicPr>
          <p:cNvPr id="3" name="Picture 2" descr="A screenshot of a computer&#10;&#10;Description automatically generated with medium confidence">
            <a:extLst>
              <a:ext uri="{FF2B5EF4-FFF2-40B4-BE49-F238E27FC236}">
                <a16:creationId xmlns:a16="http://schemas.microsoft.com/office/drawing/2014/main" id="{9ADF0125-D75D-4B23-9BAD-56F82851DE4E}"/>
              </a:ext>
            </a:extLst>
          </p:cNvPr>
          <p:cNvPicPr>
            <a:picLocks noChangeAspect="1"/>
          </p:cNvPicPr>
          <p:nvPr/>
        </p:nvPicPr>
        <p:blipFill rotWithShape="1">
          <a:blip r:embed="rId4"/>
          <a:srcRect l="17943" t="31701" r="61215" b="27302"/>
          <a:stretch/>
        </p:blipFill>
        <p:spPr>
          <a:xfrm>
            <a:off x="195108" y="1179778"/>
            <a:ext cx="4653642" cy="2942437"/>
          </a:xfrm>
          <a:prstGeom prst="rect">
            <a:avLst/>
          </a:prstGeom>
        </p:spPr>
      </p:pic>
      <p:sp>
        <p:nvSpPr>
          <p:cNvPr id="16" name="Google Shape;678;p99">
            <a:extLst>
              <a:ext uri="{FF2B5EF4-FFF2-40B4-BE49-F238E27FC236}">
                <a16:creationId xmlns:a16="http://schemas.microsoft.com/office/drawing/2014/main" id="{C78A5C59-482B-4F32-A271-259DCC3F6B06}"/>
              </a:ext>
            </a:extLst>
          </p:cNvPr>
          <p:cNvSpPr txBox="1"/>
          <p:nvPr/>
        </p:nvSpPr>
        <p:spPr>
          <a:xfrm>
            <a:off x="5212934" y="1043433"/>
            <a:ext cx="3735958" cy="3600955"/>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Lato"/>
              <a:buChar char="●"/>
            </a:pPr>
            <a:r>
              <a:rPr lang="en-US" sz="1600" dirty="0">
                <a:latin typeface="Lato"/>
                <a:ea typeface="Lato"/>
                <a:cs typeface="Lato"/>
                <a:sym typeface="Lato"/>
              </a:rPr>
              <a:t>Instagram posts are pictures with captions. </a:t>
            </a:r>
          </a:p>
          <a:p>
            <a:pPr marL="457200" lvl="0" indent="-317500" algn="l" rtl="0">
              <a:spcBef>
                <a:spcPts val="0"/>
              </a:spcBef>
              <a:spcAft>
                <a:spcPts val="0"/>
              </a:spcAft>
              <a:buSzPts val="1400"/>
              <a:buFont typeface="Lato"/>
              <a:buChar char="●"/>
            </a:pPr>
            <a:r>
              <a:rPr lang="en-US" sz="1600" dirty="0">
                <a:latin typeface="Lato"/>
                <a:ea typeface="Lato"/>
                <a:cs typeface="Lato"/>
                <a:sym typeface="Lato"/>
              </a:rPr>
              <a:t>Don’t stress about sharing “perfect” photos</a:t>
            </a:r>
          </a:p>
          <a:p>
            <a:pPr marL="457200" lvl="0" indent="-317500" algn="l" rtl="0">
              <a:spcBef>
                <a:spcPts val="0"/>
              </a:spcBef>
              <a:spcAft>
                <a:spcPts val="0"/>
              </a:spcAft>
              <a:buSzPts val="1400"/>
              <a:buFont typeface="Lato"/>
              <a:buChar char="●"/>
            </a:pPr>
            <a:r>
              <a:rPr lang="en-US" sz="1600" dirty="0">
                <a:latin typeface="Lato"/>
                <a:ea typeface="Lato"/>
                <a:cs typeface="Lato"/>
                <a:sym typeface="Lato"/>
              </a:rPr>
              <a:t>Graphics, like this one, are useful for sharing information visually</a:t>
            </a:r>
          </a:p>
          <a:p>
            <a:pPr marL="457200" lvl="0" indent="-317500" algn="l" rtl="0">
              <a:spcBef>
                <a:spcPts val="0"/>
              </a:spcBef>
              <a:spcAft>
                <a:spcPts val="0"/>
              </a:spcAft>
              <a:buSzPts val="1400"/>
              <a:buFont typeface="Lato"/>
              <a:buChar char="●"/>
            </a:pPr>
            <a:r>
              <a:rPr lang="en-US" sz="1600" dirty="0">
                <a:latin typeface="Lato"/>
                <a:ea typeface="Lato"/>
                <a:cs typeface="Lato"/>
                <a:sym typeface="Lato"/>
              </a:rPr>
              <a:t>Some resources to make your own graphics: Canva.com (free and easy), Adobe Photoshop, InDesign…OR our premade graphics!</a:t>
            </a:r>
          </a:p>
          <a:p>
            <a:pPr marL="457200" lvl="0" indent="-317500" algn="l" rtl="0">
              <a:spcBef>
                <a:spcPts val="0"/>
              </a:spcBef>
              <a:spcAft>
                <a:spcPts val="0"/>
              </a:spcAft>
              <a:buSzPts val="1400"/>
              <a:buFont typeface="Lato"/>
              <a:buChar char="●"/>
            </a:pPr>
            <a:r>
              <a:rPr lang="en-US" sz="1600" dirty="0">
                <a:latin typeface="Lato"/>
                <a:ea typeface="Lato"/>
                <a:cs typeface="Lato"/>
                <a:sym typeface="Lato"/>
              </a:rPr>
              <a:t>You can choose to turn comments off or on</a:t>
            </a:r>
          </a:p>
          <a:p>
            <a:pPr marL="457200" lvl="0" indent="-317500" algn="l" rtl="0">
              <a:spcBef>
                <a:spcPts val="0"/>
              </a:spcBef>
              <a:spcAft>
                <a:spcPts val="0"/>
              </a:spcAft>
              <a:buSzPts val="1400"/>
              <a:buFont typeface="Lato"/>
              <a:buChar char="●"/>
            </a:pPr>
            <a:endParaRPr dirty="0">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p100"/>
          <p:cNvSpPr txBox="1"/>
          <p:nvPr/>
        </p:nvSpPr>
        <p:spPr>
          <a:xfrm>
            <a:off x="324150" y="4800050"/>
            <a:ext cx="6909300" cy="293700"/>
          </a:xfrm>
          <a:prstGeom prst="rect">
            <a:avLst/>
          </a:prstGeom>
          <a:noFill/>
          <a:ln>
            <a:noFill/>
          </a:ln>
        </p:spPr>
        <p:txBody>
          <a:bodyPr spcFirstLastPara="1" wrap="square" lIns="91400" tIns="91400" rIns="91400" bIns="91400" anchor="t" anchorCtr="0">
            <a:noAutofit/>
          </a:bodyPr>
          <a:lstStyle/>
          <a:p>
            <a:pPr marL="0" marR="0" lvl="0" indent="0" algn="l" rtl="0">
              <a:lnSpc>
                <a:spcPct val="100000"/>
              </a:lnSpc>
              <a:spcBef>
                <a:spcPts val="0"/>
              </a:spcBef>
              <a:spcAft>
                <a:spcPts val="0"/>
              </a:spcAft>
              <a:buClr>
                <a:srgbClr val="3F96C5"/>
              </a:buClr>
              <a:buSzPts val="800"/>
              <a:buFont typeface="Arial"/>
              <a:buNone/>
            </a:pPr>
            <a:endParaRPr sz="1400" b="0" i="0" u="none" strike="noStrike" cap="none">
              <a:solidFill>
                <a:srgbClr val="000000"/>
              </a:solidFill>
              <a:latin typeface="Arial"/>
              <a:ea typeface="Arial"/>
              <a:cs typeface="Arial"/>
              <a:sym typeface="Arial"/>
            </a:endParaRPr>
          </a:p>
        </p:txBody>
      </p:sp>
      <p:sp>
        <p:nvSpPr>
          <p:cNvPr id="684" name="Google Shape;684;p100"/>
          <p:cNvSpPr/>
          <p:nvPr/>
        </p:nvSpPr>
        <p:spPr>
          <a:xfrm rot="5400000">
            <a:off x="4319825" y="-4233825"/>
            <a:ext cx="512100" cy="9151500"/>
          </a:xfrm>
          <a:prstGeom prst="rect">
            <a:avLst/>
          </a:prstGeom>
          <a:solidFill>
            <a:srgbClr val="2FA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5" name="Google Shape;685;p100"/>
          <p:cNvSpPr txBox="1"/>
          <p:nvPr/>
        </p:nvSpPr>
        <p:spPr>
          <a:xfrm>
            <a:off x="80800" y="61050"/>
            <a:ext cx="6808800" cy="58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1" dirty="0">
                <a:solidFill>
                  <a:srgbClr val="FFFFFF"/>
                </a:solidFill>
                <a:latin typeface="Lato"/>
                <a:ea typeface="Lato"/>
                <a:cs typeface="Lato"/>
                <a:sym typeface="Lato"/>
              </a:rPr>
              <a:t>VISUAL PLATFORMS: YOUTUBE &amp; TIKTOK</a:t>
            </a:r>
            <a:endParaRPr sz="2400" b="1" i="0" u="none" strike="noStrike" cap="none" dirty="0">
              <a:solidFill>
                <a:srgbClr val="FFFFFF"/>
              </a:solidFill>
              <a:latin typeface="Lato"/>
              <a:ea typeface="Lato"/>
              <a:cs typeface="Lato"/>
              <a:sym typeface="Lato"/>
            </a:endParaRPr>
          </a:p>
        </p:txBody>
      </p:sp>
      <p:sp>
        <p:nvSpPr>
          <p:cNvPr id="687" name="Google Shape;687;p100"/>
          <p:cNvSpPr txBox="1"/>
          <p:nvPr/>
        </p:nvSpPr>
        <p:spPr>
          <a:xfrm>
            <a:off x="80800" y="4825282"/>
            <a:ext cx="6477600" cy="24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800"/>
              <a:buFont typeface="Arial"/>
              <a:buNone/>
            </a:pPr>
            <a:r>
              <a:rPr lang="en-US" sz="800" dirty="0">
                <a:solidFill>
                  <a:schemeClr val="dk1"/>
                </a:solidFill>
              </a:rPr>
              <a:t>NNCC VACCINE CONFIDENCE TRAINING</a:t>
            </a:r>
            <a:endParaRPr sz="800" dirty="0">
              <a:solidFill>
                <a:srgbClr val="3F96C5"/>
              </a:solidFill>
            </a:endParaRPr>
          </a:p>
        </p:txBody>
      </p:sp>
      <p:sp>
        <p:nvSpPr>
          <p:cNvPr id="688" name="Google Shape;688;p100"/>
          <p:cNvSpPr/>
          <p:nvPr/>
        </p:nvSpPr>
        <p:spPr>
          <a:xfrm>
            <a:off x="386541" y="1888628"/>
            <a:ext cx="555300" cy="5553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00"/>
          <p:cNvSpPr/>
          <p:nvPr/>
        </p:nvSpPr>
        <p:spPr>
          <a:xfrm>
            <a:off x="3011125" y="1952613"/>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78;p99">
            <a:extLst>
              <a:ext uri="{FF2B5EF4-FFF2-40B4-BE49-F238E27FC236}">
                <a16:creationId xmlns:a16="http://schemas.microsoft.com/office/drawing/2014/main" id="{C78A5C59-482B-4F32-A271-259DCC3F6B06}"/>
              </a:ext>
            </a:extLst>
          </p:cNvPr>
          <p:cNvSpPr txBox="1"/>
          <p:nvPr/>
        </p:nvSpPr>
        <p:spPr>
          <a:xfrm>
            <a:off x="291353" y="2052019"/>
            <a:ext cx="3897472" cy="261607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Lato"/>
              <a:buChar char="●"/>
            </a:pPr>
            <a:r>
              <a:rPr lang="en-US" sz="1600" dirty="0">
                <a:latin typeface="Lato"/>
                <a:ea typeface="Lato"/>
                <a:cs typeface="Lato"/>
                <a:sym typeface="Lato"/>
              </a:rPr>
              <a:t>Best platform to share short-form videos (up to three minutes, but most are shorter)</a:t>
            </a:r>
          </a:p>
          <a:p>
            <a:pPr marL="457200" lvl="0" indent="-317500" algn="l" rtl="0">
              <a:spcBef>
                <a:spcPts val="0"/>
              </a:spcBef>
              <a:spcAft>
                <a:spcPts val="0"/>
              </a:spcAft>
              <a:buSzPts val="1400"/>
              <a:buFont typeface="Lato"/>
              <a:buChar char="●"/>
            </a:pPr>
            <a:r>
              <a:rPr lang="en-US" sz="1600" dirty="0">
                <a:latin typeface="Lato"/>
                <a:ea typeface="Lato"/>
                <a:cs typeface="Lato"/>
                <a:sym typeface="Lato"/>
              </a:rPr>
              <a:t>Useful for reaching younger demographic</a:t>
            </a:r>
          </a:p>
          <a:p>
            <a:pPr marL="457200" lvl="0" indent="-317500" algn="l" rtl="0">
              <a:spcBef>
                <a:spcPts val="0"/>
              </a:spcBef>
              <a:spcAft>
                <a:spcPts val="0"/>
              </a:spcAft>
              <a:buSzPts val="1400"/>
              <a:buFont typeface="Lato"/>
              <a:buChar char="●"/>
            </a:pPr>
            <a:r>
              <a:rPr lang="en-US" sz="1600" dirty="0">
                <a:latin typeface="Lato"/>
                <a:ea typeface="Lato"/>
                <a:cs typeface="Lato"/>
                <a:sym typeface="Lato"/>
              </a:rPr>
              <a:t>Can use previously made sounds or prompts</a:t>
            </a:r>
          </a:p>
          <a:p>
            <a:pPr marL="457200" lvl="0" indent="-317500" algn="l" rtl="0">
              <a:spcBef>
                <a:spcPts val="0"/>
              </a:spcBef>
              <a:spcAft>
                <a:spcPts val="0"/>
              </a:spcAft>
              <a:buSzPts val="1400"/>
              <a:buFont typeface="Lato"/>
              <a:buChar char="●"/>
            </a:pPr>
            <a:r>
              <a:rPr lang="en-US" sz="1600" dirty="0">
                <a:latin typeface="Lato"/>
                <a:ea typeface="Lato"/>
                <a:cs typeface="Lato"/>
                <a:sym typeface="Lato"/>
              </a:rPr>
              <a:t>Built-in video editor within the app</a:t>
            </a:r>
          </a:p>
          <a:p>
            <a:pPr marL="457200" lvl="0" indent="-317500" algn="l" rtl="0">
              <a:spcBef>
                <a:spcPts val="0"/>
              </a:spcBef>
              <a:spcAft>
                <a:spcPts val="0"/>
              </a:spcAft>
              <a:buSzPts val="1400"/>
              <a:buFont typeface="Lato"/>
              <a:buChar char="●"/>
            </a:pPr>
            <a:r>
              <a:rPr lang="en-US" sz="1600" dirty="0">
                <a:latin typeface="Lato"/>
                <a:ea typeface="Lato"/>
                <a:cs typeface="Lato"/>
                <a:sym typeface="Lato"/>
              </a:rPr>
              <a:t>Can be complicated</a:t>
            </a:r>
          </a:p>
          <a:p>
            <a:pPr marL="457200" lvl="0" indent="-317500" algn="l" rtl="0">
              <a:spcBef>
                <a:spcPts val="0"/>
              </a:spcBef>
              <a:spcAft>
                <a:spcPts val="0"/>
              </a:spcAft>
              <a:buSzPts val="1400"/>
              <a:buFont typeface="Lato"/>
              <a:buChar char="●"/>
            </a:pPr>
            <a:endParaRPr dirty="0">
              <a:latin typeface="Lato"/>
              <a:ea typeface="Lato"/>
              <a:cs typeface="Lato"/>
              <a:sym typeface="Lato"/>
            </a:endParaRPr>
          </a:p>
        </p:txBody>
      </p:sp>
      <p:pic>
        <p:nvPicPr>
          <p:cNvPr id="11" name="Google Shape;659;p98">
            <a:extLst>
              <a:ext uri="{FF2B5EF4-FFF2-40B4-BE49-F238E27FC236}">
                <a16:creationId xmlns:a16="http://schemas.microsoft.com/office/drawing/2014/main" id="{79D539F0-984C-4CFE-98FA-FF0EE461EE24}"/>
              </a:ext>
            </a:extLst>
          </p:cNvPr>
          <p:cNvPicPr preferRelativeResize="0"/>
          <p:nvPr/>
        </p:nvPicPr>
        <p:blipFill>
          <a:blip r:embed="rId3">
            <a:alphaModFix/>
          </a:blip>
          <a:stretch>
            <a:fillRect/>
          </a:stretch>
        </p:blipFill>
        <p:spPr>
          <a:xfrm>
            <a:off x="6551852" y="975142"/>
            <a:ext cx="1002025" cy="1002013"/>
          </a:xfrm>
          <a:prstGeom prst="rect">
            <a:avLst/>
          </a:prstGeom>
          <a:noFill/>
          <a:ln>
            <a:noFill/>
          </a:ln>
        </p:spPr>
      </p:pic>
      <p:pic>
        <p:nvPicPr>
          <p:cNvPr id="12" name="Google Shape;660;p98">
            <a:extLst>
              <a:ext uri="{FF2B5EF4-FFF2-40B4-BE49-F238E27FC236}">
                <a16:creationId xmlns:a16="http://schemas.microsoft.com/office/drawing/2014/main" id="{E6633CF7-5248-42F4-B5E3-319FA57CBF68}"/>
              </a:ext>
            </a:extLst>
          </p:cNvPr>
          <p:cNvPicPr preferRelativeResize="0"/>
          <p:nvPr/>
        </p:nvPicPr>
        <p:blipFill>
          <a:blip r:embed="rId4">
            <a:alphaModFix/>
          </a:blip>
          <a:stretch>
            <a:fillRect/>
          </a:stretch>
        </p:blipFill>
        <p:spPr>
          <a:xfrm>
            <a:off x="1753274" y="878861"/>
            <a:ext cx="838875" cy="1098294"/>
          </a:xfrm>
          <a:prstGeom prst="rect">
            <a:avLst/>
          </a:prstGeom>
          <a:noFill/>
          <a:ln>
            <a:noFill/>
          </a:ln>
        </p:spPr>
      </p:pic>
      <p:sp>
        <p:nvSpPr>
          <p:cNvPr id="14" name="Google Shape;678;p99">
            <a:extLst>
              <a:ext uri="{FF2B5EF4-FFF2-40B4-BE49-F238E27FC236}">
                <a16:creationId xmlns:a16="http://schemas.microsoft.com/office/drawing/2014/main" id="{0296A51C-478C-4221-A90F-B027F27C68A4}"/>
              </a:ext>
            </a:extLst>
          </p:cNvPr>
          <p:cNvSpPr txBox="1"/>
          <p:nvPr/>
        </p:nvSpPr>
        <p:spPr>
          <a:xfrm>
            <a:off x="5064778" y="2052019"/>
            <a:ext cx="3649644" cy="2369849"/>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Lato"/>
              <a:buChar char="●"/>
            </a:pPr>
            <a:r>
              <a:rPr lang="en-US" sz="1600" dirty="0">
                <a:latin typeface="Lato"/>
                <a:ea typeface="Lato"/>
                <a:cs typeface="Lato"/>
                <a:sym typeface="Lato"/>
              </a:rPr>
              <a:t>Best platform to share long-form videos</a:t>
            </a:r>
          </a:p>
          <a:p>
            <a:pPr marL="457200" lvl="0" indent="-317500" algn="l" rtl="0">
              <a:spcBef>
                <a:spcPts val="0"/>
              </a:spcBef>
              <a:spcAft>
                <a:spcPts val="0"/>
              </a:spcAft>
              <a:buSzPts val="1400"/>
              <a:buFont typeface="Lato"/>
              <a:buChar char="●"/>
            </a:pPr>
            <a:r>
              <a:rPr lang="en-US" sz="1600" dirty="0">
                <a:latin typeface="Lato"/>
                <a:ea typeface="Lato"/>
                <a:cs typeface="Lato"/>
                <a:sym typeface="Lato"/>
              </a:rPr>
              <a:t>All demographics</a:t>
            </a:r>
          </a:p>
          <a:p>
            <a:pPr marL="457200" lvl="0" indent="-317500" algn="l" rtl="0">
              <a:spcBef>
                <a:spcPts val="0"/>
              </a:spcBef>
              <a:spcAft>
                <a:spcPts val="0"/>
              </a:spcAft>
              <a:buSzPts val="1400"/>
              <a:buFont typeface="Lato"/>
              <a:buChar char="●"/>
            </a:pPr>
            <a:r>
              <a:rPr lang="en-US" sz="1600" dirty="0">
                <a:latin typeface="Lato"/>
                <a:ea typeface="Lato"/>
                <a:cs typeface="Lato"/>
                <a:sym typeface="Lato"/>
              </a:rPr>
              <a:t>Probably going to be your least-used social media platform, but YouTube videos are easy to share on other platforms like Twitter. </a:t>
            </a:r>
          </a:p>
          <a:p>
            <a:pPr marL="457200" lvl="0" indent="-317500" algn="l" rtl="0">
              <a:spcBef>
                <a:spcPts val="0"/>
              </a:spcBef>
              <a:spcAft>
                <a:spcPts val="0"/>
              </a:spcAft>
              <a:buSzPts val="1400"/>
              <a:buFont typeface="Lato"/>
              <a:buChar char="●"/>
            </a:pPr>
            <a:endParaRPr dirty="0">
              <a:latin typeface="Lato"/>
              <a:ea typeface="Lato"/>
              <a:cs typeface="Lato"/>
              <a:sym typeface="Lato"/>
            </a:endParaRPr>
          </a:p>
        </p:txBody>
      </p:sp>
    </p:spTree>
    <p:extLst>
      <p:ext uri="{BB962C8B-B14F-4D97-AF65-F5344CB8AC3E}">
        <p14:creationId xmlns:p14="http://schemas.microsoft.com/office/powerpoint/2010/main" val="2736221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96"/>
          <p:cNvSpPr/>
          <p:nvPr/>
        </p:nvSpPr>
        <p:spPr>
          <a:xfrm>
            <a:off x="8546075" y="0"/>
            <a:ext cx="597900" cy="5143500"/>
          </a:xfrm>
          <a:prstGeom prst="rect">
            <a:avLst/>
          </a:prstGeom>
          <a:solidFill>
            <a:srgbClr val="2FA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2" name="Google Shape;632;p96"/>
          <p:cNvSpPr txBox="1"/>
          <p:nvPr/>
        </p:nvSpPr>
        <p:spPr>
          <a:xfrm>
            <a:off x="292120" y="1494491"/>
            <a:ext cx="5425015" cy="1836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200" dirty="0">
                <a:solidFill>
                  <a:schemeClr val="dk1"/>
                </a:solidFill>
                <a:latin typeface="Lato Black"/>
                <a:ea typeface="Lato Black"/>
                <a:cs typeface="Lato Black"/>
                <a:sym typeface="Lato Black"/>
              </a:rPr>
              <a:t>OTHER PLATFORMS</a:t>
            </a:r>
            <a:endParaRPr sz="3200" b="0" i="0" u="none" strike="noStrike" cap="none" dirty="0">
              <a:solidFill>
                <a:schemeClr val="dk1"/>
              </a:solidFill>
              <a:latin typeface="Lato Black"/>
              <a:ea typeface="Lato Black"/>
              <a:cs typeface="Lato Black"/>
              <a:sym typeface="Lato Black"/>
            </a:endParaRPr>
          </a:p>
        </p:txBody>
      </p:sp>
      <p:sp>
        <p:nvSpPr>
          <p:cNvPr id="633" name="Google Shape;633;p96"/>
          <p:cNvSpPr txBox="1"/>
          <p:nvPr/>
        </p:nvSpPr>
        <p:spPr>
          <a:xfrm>
            <a:off x="80800" y="4825282"/>
            <a:ext cx="6477600" cy="24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800"/>
              <a:buFont typeface="Arial"/>
              <a:buNone/>
            </a:pPr>
            <a:r>
              <a:rPr lang="en-US" sz="800" dirty="0">
                <a:solidFill>
                  <a:schemeClr val="dk1"/>
                </a:solidFill>
              </a:rPr>
              <a:t>NNCC VACCINE CONFIDENCE TRAINING</a:t>
            </a:r>
            <a:endParaRPr sz="800" dirty="0">
              <a:solidFill>
                <a:srgbClr val="3F96C5"/>
              </a:solidFill>
            </a:endParaRPr>
          </a:p>
          <a:p>
            <a:pPr marL="0" lvl="0" indent="0" algn="l" rtl="0">
              <a:spcBef>
                <a:spcPts val="0"/>
              </a:spcBef>
              <a:spcAft>
                <a:spcPts val="0"/>
              </a:spcAft>
              <a:buClr>
                <a:schemeClr val="dk1"/>
              </a:buClr>
              <a:buSzPts val="800"/>
              <a:buFont typeface="Arial"/>
              <a:buNone/>
            </a:pPr>
            <a:endParaRPr sz="800" dirty="0">
              <a:solidFill>
                <a:srgbClr val="3F96C5"/>
              </a:solidFill>
            </a:endParaRPr>
          </a:p>
          <a:p>
            <a:pPr marL="0" lvl="0" indent="0" algn="l" rtl="0">
              <a:spcBef>
                <a:spcPts val="0"/>
              </a:spcBef>
              <a:spcAft>
                <a:spcPts val="0"/>
              </a:spcAft>
              <a:buClr>
                <a:schemeClr val="dk1"/>
              </a:buClr>
              <a:buSzPts val="800"/>
              <a:buFont typeface="Arial"/>
              <a:buNone/>
            </a:pPr>
            <a:endParaRPr sz="800" dirty="0">
              <a:solidFill>
                <a:srgbClr val="3F96C5"/>
              </a:solidFill>
            </a:endParaRPr>
          </a:p>
          <a:p>
            <a:pPr marL="0" marR="0" lvl="0" indent="0" algn="l" rtl="0">
              <a:lnSpc>
                <a:spcPct val="100000"/>
              </a:lnSpc>
              <a:spcBef>
                <a:spcPts val="0"/>
              </a:spcBef>
              <a:spcAft>
                <a:spcPts val="0"/>
              </a:spcAft>
              <a:buClr>
                <a:srgbClr val="000000"/>
              </a:buClr>
              <a:buSzPts val="800"/>
              <a:buFont typeface="Arial"/>
              <a:buNone/>
            </a:pPr>
            <a:endParaRPr sz="800" dirty="0">
              <a:solidFill>
                <a:srgbClr val="3F96C5"/>
              </a:solidFill>
            </a:endParaRPr>
          </a:p>
        </p:txBody>
      </p:sp>
      <p:pic>
        <p:nvPicPr>
          <p:cNvPr id="634" name="Google Shape;634;p96"/>
          <p:cNvPicPr preferRelativeResize="0"/>
          <p:nvPr/>
        </p:nvPicPr>
        <p:blipFill rotWithShape="1">
          <a:blip r:embed="rId3">
            <a:alphaModFix/>
          </a:blip>
          <a:srcRect l="32440" r="15538"/>
          <a:stretch/>
        </p:blipFill>
        <p:spPr>
          <a:xfrm>
            <a:off x="4978476" y="0"/>
            <a:ext cx="3567601" cy="5143500"/>
          </a:xfrm>
          <a:prstGeom prst="rect">
            <a:avLst/>
          </a:prstGeom>
          <a:noFill/>
          <a:ln>
            <a:noFill/>
          </a:ln>
        </p:spPr>
      </p:pic>
    </p:spTree>
    <p:extLst>
      <p:ext uri="{BB962C8B-B14F-4D97-AF65-F5344CB8AC3E}">
        <p14:creationId xmlns:p14="http://schemas.microsoft.com/office/powerpoint/2010/main" val="1129185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p99"/>
          <p:cNvSpPr txBox="1"/>
          <p:nvPr/>
        </p:nvSpPr>
        <p:spPr>
          <a:xfrm>
            <a:off x="324150" y="4800050"/>
            <a:ext cx="6909300" cy="293700"/>
          </a:xfrm>
          <a:prstGeom prst="rect">
            <a:avLst/>
          </a:prstGeom>
          <a:noFill/>
          <a:ln>
            <a:noFill/>
          </a:ln>
        </p:spPr>
        <p:txBody>
          <a:bodyPr spcFirstLastPara="1" wrap="square" lIns="91400" tIns="91400" rIns="91400" bIns="91400" anchor="t" anchorCtr="0">
            <a:noAutofit/>
          </a:bodyPr>
          <a:lstStyle/>
          <a:p>
            <a:pPr marL="0" marR="0" lvl="0" indent="0" algn="l" rtl="0">
              <a:lnSpc>
                <a:spcPct val="100000"/>
              </a:lnSpc>
              <a:spcBef>
                <a:spcPts val="0"/>
              </a:spcBef>
              <a:spcAft>
                <a:spcPts val="0"/>
              </a:spcAft>
              <a:buClr>
                <a:srgbClr val="3F96C5"/>
              </a:buClr>
              <a:buSzPts val="800"/>
              <a:buFont typeface="Arial"/>
              <a:buNone/>
            </a:pPr>
            <a:endParaRPr sz="1400" b="0" i="0" u="none" strike="noStrike" cap="none">
              <a:solidFill>
                <a:srgbClr val="000000"/>
              </a:solidFill>
              <a:latin typeface="Arial"/>
              <a:ea typeface="Arial"/>
              <a:cs typeface="Arial"/>
              <a:sym typeface="Arial"/>
            </a:endParaRPr>
          </a:p>
        </p:txBody>
      </p:sp>
      <p:sp>
        <p:nvSpPr>
          <p:cNvPr id="666" name="Google Shape;666;p99"/>
          <p:cNvSpPr/>
          <p:nvPr/>
        </p:nvSpPr>
        <p:spPr>
          <a:xfrm rot="5400000">
            <a:off x="4319825" y="-4233825"/>
            <a:ext cx="512100" cy="9151500"/>
          </a:xfrm>
          <a:prstGeom prst="rect">
            <a:avLst/>
          </a:prstGeom>
          <a:solidFill>
            <a:srgbClr val="2FA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7" name="Google Shape;667;p99"/>
          <p:cNvSpPr txBox="1"/>
          <p:nvPr/>
        </p:nvSpPr>
        <p:spPr>
          <a:xfrm>
            <a:off x="64250" y="59250"/>
            <a:ext cx="6808800" cy="58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1" dirty="0">
                <a:solidFill>
                  <a:srgbClr val="FFFFFF"/>
                </a:solidFill>
                <a:latin typeface="Lato"/>
                <a:ea typeface="Lato"/>
                <a:cs typeface="Lato"/>
                <a:sym typeface="Lato"/>
              </a:rPr>
              <a:t>FACEBOOK &amp; TWITTER</a:t>
            </a:r>
            <a:endParaRPr sz="2400" b="1" i="0" u="none" strike="noStrike" cap="none" dirty="0">
              <a:solidFill>
                <a:srgbClr val="FFFFFF"/>
              </a:solidFill>
              <a:latin typeface="Lato"/>
              <a:ea typeface="Lato"/>
              <a:cs typeface="Lato"/>
              <a:sym typeface="Lato"/>
            </a:endParaRPr>
          </a:p>
        </p:txBody>
      </p:sp>
      <p:sp>
        <p:nvSpPr>
          <p:cNvPr id="669" name="Google Shape;669;p99"/>
          <p:cNvSpPr txBox="1"/>
          <p:nvPr/>
        </p:nvSpPr>
        <p:spPr>
          <a:xfrm>
            <a:off x="80800" y="4825282"/>
            <a:ext cx="6477600" cy="24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800"/>
              <a:buFont typeface="Arial"/>
              <a:buNone/>
            </a:pPr>
            <a:r>
              <a:rPr lang="en-US" sz="800" dirty="0">
                <a:solidFill>
                  <a:schemeClr val="dk1"/>
                </a:solidFill>
              </a:rPr>
              <a:t>NNCC VACCINE CONFIDENCE TRAINING</a:t>
            </a:r>
            <a:endParaRPr sz="800" dirty="0">
              <a:solidFill>
                <a:srgbClr val="3F96C5"/>
              </a:solidFill>
            </a:endParaRPr>
          </a:p>
        </p:txBody>
      </p:sp>
      <p:sp>
        <p:nvSpPr>
          <p:cNvPr id="670" name="Google Shape;670;p99"/>
          <p:cNvSpPr/>
          <p:nvPr/>
        </p:nvSpPr>
        <p:spPr>
          <a:xfrm>
            <a:off x="1412624" y="1748411"/>
            <a:ext cx="555300" cy="5553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99"/>
          <p:cNvSpPr/>
          <p:nvPr/>
        </p:nvSpPr>
        <p:spPr>
          <a:xfrm>
            <a:off x="4257016" y="1775703"/>
            <a:ext cx="555300" cy="5553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99"/>
          <p:cNvSpPr/>
          <p:nvPr/>
        </p:nvSpPr>
        <p:spPr>
          <a:xfrm>
            <a:off x="6881600" y="1839688"/>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73" name="Google Shape;673;p99"/>
          <p:cNvPicPr preferRelativeResize="0"/>
          <p:nvPr/>
        </p:nvPicPr>
        <p:blipFill rotWithShape="1">
          <a:blip r:embed="rId3">
            <a:alphaModFix/>
          </a:blip>
          <a:srcRect l="11437" r="12208"/>
          <a:stretch/>
        </p:blipFill>
        <p:spPr>
          <a:xfrm>
            <a:off x="1862876" y="1149430"/>
            <a:ext cx="848898" cy="626273"/>
          </a:xfrm>
          <a:prstGeom prst="rect">
            <a:avLst/>
          </a:prstGeom>
          <a:noFill/>
          <a:ln>
            <a:noFill/>
          </a:ln>
        </p:spPr>
      </p:pic>
      <p:pic>
        <p:nvPicPr>
          <p:cNvPr id="674" name="Google Shape;674;p99"/>
          <p:cNvPicPr preferRelativeResize="0"/>
          <p:nvPr/>
        </p:nvPicPr>
        <p:blipFill rotWithShape="1">
          <a:blip r:embed="rId4">
            <a:alphaModFix/>
          </a:blip>
          <a:srcRect r="9551"/>
          <a:stretch/>
        </p:blipFill>
        <p:spPr>
          <a:xfrm>
            <a:off x="6432227" y="1110243"/>
            <a:ext cx="642770" cy="626273"/>
          </a:xfrm>
          <a:prstGeom prst="rect">
            <a:avLst/>
          </a:prstGeom>
          <a:noFill/>
          <a:ln>
            <a:noFill/>
          </a:ln>
        </p:spPr>
      </p:pic>
      <p:sp>
        <p:nvSpPr>
          <p:cNvPr id="678" name="Google Shape;678;p99"/>
          <p:cNvSpPr txBox="1"/>
          <p:nvPr/>
        </p:nvSpPr>
        <p:spPr>
          <a:xfrm>
            <a:off x="461694" y="2207010"/>
            <a:ext cx="4264130" cy="1692741"/>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Lato"/>
              <a:buChar char="●"/>
            </a:pPr>
            <a:r>
              <a:rPr lang="en-US" dirty="0">
                <a:latin typeface="Lato"/>
                <a:ea typeface="Lato"/>
                <a:cs typeface="Lato"/>
                <a:sym typeface="Lato"/>
              </a:rPr>
              <a:t>If you’re sharing content from your personal Facebook account, it will reach your friends.</a:t>
            </a:r>
          </a:p>
          <a:p>
            <a:pPr marL="457200" lvl="0" indent="-317500" algn="l" rtl="0">
              <a:spcBef>
                <a:spcPts val="0"/>
              </a:spcBef>
              <a:spcAft>
                <a:spcPts val="0"/>
              </a:spcAft>
              <a:buSzPts val="1400"/>
              <a:buFont typeface="Lato"/>
              <a:buChar char="●"/>
            </a:pPr>
            <a:r>
              <a:rPr lang="en-US" dirty="0">
                <a:latin typeface="Lato"/>
                <a:ea typeface="Lato"/>
                <a:cs typeface="Lato"/>
                <a:sym typeface="Lato"/>
              </a:rPr>
              <a:t>Sharing from a company page or posting in a group reaches a wider audience</a:t>
            </a:r>
          </a:p>
          <a:p>
            <a:pPr marL="457200" lvl="0" indent="-317500" algn="l" rtl="0">
              <a:spcBef>
                <a:spcPts val="0"/>
              </a:spcBef>
              <a:spcAft>
                <a:spcPts val="0"/>
              </a:spcAft>
              <a:buSzPts val="1400"/>
              <a:buFont typeface="Lato"/>
              <a:buChar char="●"/>
            </a:pPr>
            <a:r>
              <a:rPr lang="en-US" dirty="0">
                <a:latin typeface="Lato"/>
                <a:ea typeface="Lato"/>
                <a:cs typeface="Lato"/>
                <a:sym typeface="Lato"/>
              </a:rPr>
              <a:t>You can share text posts, photos, videos and links</a:t>
            </a:r>
          </a:p>
          <a:p>
            <a:pPr marL="457200" lvl="0" indent="-317500" algn="l" rtl="0">
              <a:spcBef>
                <a:spcPts val="0"/>
              </a:spcBef>
              <a:spcAft>
                <a:spcPts val="0"/>
              </a:spcAft>
              <a:buSzPts val="1400"/>
              <a:buFont typeface="Lato"/>
              <a:buChar char="●"/>
            </a:pPr>
            <a:r>
              <a:rPr lang="en-US" dirty="0">
                <a:latin typeface="Lato"/>
                <a:ea typeface="Lato"/>
                <a:cs typeface="Lato"/>
                <a:sym typeface="Lato"/>
              </a:rPr>
              <a:t>Best to share once or twice a day</a:t>
            </a:r>
            <a:endParaRPr dirty="0">
              <a:latin typeface="Lato"/>
              <a:ea typeface="Lato"/>
              <a:cs typeface="Lato"/>
              <a:sym typeface="Lato"/>
            </a:endParaRPr>
          </a:p>
        </p:txBody>
      </p:sp>
      <p:sp>
        <p:nvSpPr>
          <p:cNvPr id="15" name="Google Shape;678;p99">
            <a:extLst>
              <a:ext uri="{FF2B5EF4-FFF2-40B4-BE49-F238E27FC236}">
                <a16:creationId xmlns:a16="http://schemas.microsoft.com/office/drawing/2014/main" id="{B63FEEA5-14DC-4711-B25F-9A15F9C39933}"/>
              </a:ext>
            </a:extLst>
          </p:cNvPr>
          <p:cNvSpPr txBox="1"/>
          <p:nvPr/>
        </p:nvSpPr>
        <p:spPr>
          <a:xfrm>
            <a:off x="4749535" y="2207009"/>
            <a:ext cx="4264130" cy="1261854"/>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Lato"/>
              <a:buChar char="●"/>
            </a:pPr>
            <a:r>
              <a:rPr lang="en-US" dirty="0">
                <a:latin typeface="Lato"/>
                <a:ea typeface="Lato"/>
                <a:cs typeface="Lato"/>
                <a:sym typeface="Lato"/>
              </a:rPr>
              <a:t>Best platform to use if you’re looking to connect with other nurses or professionals</a:t>
            </a:r>
          </a:p>
          <a:p>
            <a:pPr marL="457200" lvl="0" indent="-317500" algn="l" rtl="0">
              <a:spcBef>
                <a:spcPts val="0"/>
              </a:spcBef>
              <a:spcAft>
                <a:spcPts val="0"/>
              </a:spcAft>
              <a:buSzPts val="1400"/>
              <a:buFont typeface="Lato"/>
              <a:buChar char="●"/>
            </a:pPr>
            <a:r>
              <a:rPr lang="en-US" dirty="0">
                <a:latin typeface="Lato"/>
                <a:ea typeface="Lato"/>
                <a:cs typeface="Lato"/>
                <a:sym typeface="Lato"/>
              </a:rPr>
              <a:t>Most often used to share job opportunities, webinar information, etc.</a:t>
            </a:r>
          </a:p>
          <a:p>
            <a:pPr marL="457200" lvl="0" indent="-317500" algn="l" rtl="0">
              <a:spcBef>
                <a:spcPts val="0"/>
              </a:spcBef>
              <a:spcAft>
                <a:spcPts val="0"/>
              </a:spcAft>
              <a:buSzPts val="1400"/>
              <a:buFont typeface="Lato"/>
              <a:buChar char="●"/>
            </a:pPr>
            <a:r>
              <a:rPr lang="en-US" dirty="0">
                <a:latin typeface="Lato"/>
                <a:ea typeface="Lato"/>
                <a:cs typeface="Lato"/>
                <a:sym typeface="Lato"/>
              </a:rPr>
              <a:t>Best to stick to text or photos</a:t>
            </a:r>
            <a:endParaRPr dirty="0">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p99"/>
          <p:cNvSpPr txBox="1"/>
          <p:nvPr/>
        </p:nvSpPr>
        <p:spPr>
          <a:xfrm>
            <a:off x="324150" y="4800050"/>
            <a:ext cx="6909300" cy="293700"/>
          </a:xfrm>
          <a:prstGeom prst="rect">
            <a:avLst/>
          </a:prstGeom>
          <a:noFill/>
          <a:ln>
            <a:noFill/>
          </a:ln>
        </p:spPr>
        <p:txBody>
          <a:bodyPr spcFirstLastPara="1" wrap="square" lIns="91400" tIns="91400" rIns="91400" bIns="91400" anchor="t" anchorCtr="0">
            <a:noAutofit/>
          </a:bodyPr>
          <a:lstStyle/>
          <a:p>
            <a:pPr marL="0" marR="0" lvl="0" indent="0" algn="l" rtl="0">
              <a:lnSpc>
                <a:spcPct val="100000"/>
              </a:lnSpc>
              <a:spcBef>
                <a:spcPts val="0"/>
              </a:spcBef>
              <a:spcAft>
                <a:spcPts val="0"/>
              </a:spcAft>
              <a:buClr>
                <a:srgbClr val="3F96C5"/>
              </a:buClr>
              <a:buSzPts val="800"/>
              <a:buFont typeface="Arial"/>
              <a:buNone/>
            </a:pPr>
            <a:endParaRPr sz="1400" b="0" i="0" u="none" strike="noStrike" cap="none">
              <a:solidFill>
                <a:srgbClr val="000000"/>
              </a:solidFill>
              <a:latin typeface="Arial"/>
              <a:ea typeface="Arial"/>
              <a:cs typeface="Arial"/>
              <a:sym typeface="Arial"/>
            </a:endParaRPr>
          </a:p>
        </p:txBody>
      </p:sp>
      <p:sp>
        <p:nvSpPr>
          <p:cNvPr id="666" name="Google Shape;666;p99"/>
          <p:cNvSpPr/>
          <p:nvPr/>
        </p:nvSpPr>
        <p:spPr>
          <a:xfrm rot="5400000">
            <a:off x="4319825" y="-4233825"/>
            <a:ext cx="512100" cy="9151500"/>
          </a:xfrm>
          <a:prstGeom prst="rect">
            <a:avLst/>
          </a:prstGeom>
          <a:solidFill>
            <a:srgbClr val="2FA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7" name="Google Shape;667;p99"/>
          <p:cNvSpPr txBox="1"/>
          <p:nvPr/>
        </p:nvSpPr>
        <p:spPr>
          <a:xfrm>
            <a:off x="64250" y="59250"/>
            <a:ext cx="6808800" cy="58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1" dirty="0">
                <a:solidFill>
                  <a:srgbClr val="FFFFFF"/>
                </a:solidFill>
                <a:latin typeface="Lato"/>
                <a:ea typeface="Lato"/>
                <a:cs typeface="Lato"/>
                <a:sym typeface="Lato"/>
              </a:rPr>
              <a:t>TWITTER</a:t>
            </a:r>
            <a:endParaRPr sz="2400" b="1" i="0" u="none" strike="noStrike" cap="none" dirty="0">
              <a:solidFill>
                <a:srgbClr val="FFFFFF"/>
              </a:solidFill>
              <a:latin typeface="Lato"/>
              <a:ea typeface="Lato"/>
              <a:cs typeface="Lato"/>
              <a:sym typeface="Lato"/>
            </a:endParaRPr>
          </a:p>
        </p:txBody>
      </p:sp>
      <p:sp>
        <p:nvSpPr>
          <p:cNvPr id="669" name="Google Shape;669;p99"/>
          <p:cNvSpPr txBox="1"/>
          <p:nvPr/>
        </p:nvSpPr>
        <p:spPr>
          <a:xfrm>
            <a:off x="80800" y="4825282"/>
            <a:ext cx="6477600" cy="24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800"/>
              <a:buFont typeface="Arial"/>
              <a:buNone/>
            </a:pPr>
            <a:r>
              <a:rPr lang="en-US" sz="800" dirty="0">
                <a:solidFill>
                  <a:schemeClr val="dk1"/>
                </a:solidFill>
              </a:rPr>
              <a:t>NNCC VACCINE CONFIDENCE TRAINING</a:t>
            </a:r>
            <a:endParaRPr sz="800" dirty="0">
              <a:solidFill>
                <a:srgbClr val="3F96C5"/>
              </a:solidFill>
            </a:endParaRPr>
          </a:p>
        </p:txBody>
      </p:sp>
      <p:sp>
        <p:nvSpPr>
          <p:cNvPr id="670" name="Google Shape;670;p99"/>
          <p:cNvSpPr/>
          <p:nvPr/>
        </p:nvSpPr>
        <p:spPr>
          <a:xfrm>
            <a:off x="1412624" y="1748411"/>
            <a:ext cx="555300" cy="5553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99"/>
          <p:cNvSpPr/>
          <p:nvPr/>
        </p:nvSpPr>
        <p:spPr>
          <a:xfrm>
            <a:off x="4257016" y="1775703"/>
            <a:ext cx="555300" cy="5553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99"/>
          <p:cNvSpPr/>
          <p:nvPr/>
        </p:nvSpPr>
        <p:spPr>
          <a:xfrm>
            <a:off x="6881600" y="1839688"/>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99"/>
          <p:cNvSpPr txBox="1"/>
          <p:nvPr/>
        </p:nvSpPr>
        <p:spPr>
          <a:xfrm>
            <a:off x="324150" y="1839688"/>
            <a:ext cx="4264130" cy="2339072"/>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Lato"/>
              <a:buChar char="●"/>
            </a:pPr>
            <a:r>
              <a:rPr lang="en-US" dirty="0">
                <a:latin typeface="Lato"/>
                <a:ea typeface="Lato"/>
                <a:cs typeface="Lato"/>
                <a:sym typeface="Lato"/>
              </a:rPr>
              <a:t>Great for sharing frequent updates</a:t>
            </a:r>
          </a:p>
          <a:p>
            <a:pPr marL="457200" lvl="0" indent="-317500" algn="l" rtl="0">
              <a:spcBef>
                <a:spcPts val="0"/>
              </a:spcBef>
              <a:spcAft>
                <a:spcPts val="0"/>
              </a:spcAft>
              <a:buSzPts val="1400"/>
              <a:buFont typeface="Lato"/>
              <a:buChar char="●"/>
            </a:pPr>
            <a:r>
              <a:rPr lang="en-US" dirty="0">
                <a:latin typeface="Lato"/>
                <a:ea typeface="Lato"/>
                <a:cs typeface="Lato"/>
                <a:sym typeface="Lato"/>
              </a:rPr>
              <a:t>You can post text, photos or videos, but text must stay under a 280 character limit (about 2-3 sentences)</a:t>
            </a:r>
          </a:p>
          <a:p>
            <a:pPr marL="457200" lvl="0" indent="-317500" algn="l" rtl="0">
              <a:spcBef>
                <a:spcPts val="0"/>
              </a:spcBef>
              <a:spcAft>
                <a:spcPts val="0"/>
              </a:spcAft>
              <a:buSzPts val="1400"/>
              <a:buFont typeface="Lato"/>
              <a:buChar char="●"/>
            </a:pPr>
            <a:r>
              <a:rPr lang="en-US" dirty="0">
                <a:latin typeface="Lato"/>
                <a:ea typeface="Lato"/>
                <a:cs typeface="Lato"/>
                <a:sym typeface="Lato"/>
              </a:rPr>
              <a:t>#Hashtags and trends are important to follow</a:t>
            </a:r>
          </a:p>
          <a:p>
            <a:pPr marL="457200" lvl="0" indent="-317500" algn="l" rtl="0">
              <a:spcBef>
                <a:spcPts val="0"/>
              </a:spcBef>
              <a:spcAft>
                <a:spcPts val="0"/>
              </a:spcAft>
              <a:buSzPts val="1400"/>
              <a:buFont typeface="Lato"/>
              <a:buChar char="●"/>
            </a:pPr>
            <a:r>
              <a:rPr lang="en-US" dirty="0">
                <a:latin typeface="Lato"/>
                <a:ea typeface="Lato"/>
                <a:cs typeface="Lato"/>
                <a:sym typeface="Lato"/>
              </a:rPr>
              <a:t>You can reply and react to other tweets. Liking a tweet shows your support while retweeting shares that tweet to your own followers. This can be useful for sharing information from bigger accounts. </a:t>
            </a:r>
            <a:endParaRPr dirty="0">
              <a:latin typeface="Lato"/>
              <a:ea typeface="Lato"/>
              <a:cs typeface="Lato"/>
              <a:sym typeface="Lato"/>
            </a:endParaRPr>
          </a:p>
        </p:txBody>
      </p:sp>
      <p:pic>
        <p:nvPicPr>
          <p:cNvPr id="13" name="Google Shape;657;p98">
            <a:extLst>
              <a:ext uri="{FF2B5EF4-FFF2-40B4-BE49-F238E27FC236}">
                <a16:creationId xmlns:a16="http://schemas.microsoft.com/office/drawing/2014/main" id="{EE423C96-94C3-471A-94C4-5F73DC584D5C}"/>
              </a:ext>
            </a:extLst>
          </p:cNvPr>
          <p:cNvPicPr preferRelativeResize="0"/>
          <p:nvPr/>
        </p:nvPicPr>
        <p:blipFill>
          <a:blip r:embed="rId3">
            <a:alphaModFix/>
          </a:blip>
          <a:stretch>
            <a:fillRect/>
          </a:stretch>
        </p:blipFill>
        <p:spPr>
          <a:xfrm>
            <a:off x="851399" y="816117"/>
            <a:ext cx="838875" cy="838875"/>
          </a:xfrm>
          <a:prstGeom prst="rect">
            <a:avLst/>
          </a:prstGeom>
          <a:noFill/>
          <a:ln>
            <a:noFill/>
          </a:ln>
        </p:spPr>
      </p:pic>
      <p:pic>
        <p:nvPicPr>
          <p:cNvPr id="3" name="Picture 2" descr="A screenshot of a computer&#10;&#10;Description automatically generated with medium confidence">
            <a:extLst>
              <a:ext uri="{FF2B5EF4-FFF2-40B4-BE49-F238E27FC236}">
                <a16:creationId xmlns:a16="http://schemas.microsoft.com/office/drawing/2014/main" id="{841E7D82-1E4F-438B-A8E9-22B584104468}"/>
              </a:ext>
            </a:extLst>
          </p:cNvPr>
          <p:cNvPicPr>
            <a:picLocks noChangeAspect="1"/>
          </p:cNvPicPr>
          <p:nvPr/>
        </p:nvPicPr>
        <p:blipFill rotWithShape="1">
          <a:blip r:embed="rId4"/>
          <a:srcRect l="20093" t="13383" r="65421" b="31728"/>
          <a:stretch/>
        </p:blipFill>
        <p:spPr>
          <a:xfrm>
            <a:off x="5523859" y="747983"/>
            <a:ext cx="3419182" cy="4164364"/>
          </a:xfrm>
          <a:prstGeom prst="rect">
            <a:avLst/>
          </a:prstGeom>
        </p:spPr>
      </p:pic>
    </p:spTree>
    <p:extLst>
      <p:ext uri="{BB962C8B-B14F-4D97-AF65-F5344CB8AC3E}">
        <p14:creationId xmlns:p14="http://schemas.microsoft.com/office/powerpoint/2010/main" val="572595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4"/>
          <p:cNvSpPr txBox="1"/>
          <p:nvPr/>
        </p:nvSpPr>
        <p:spPr>
          <a:xfrm>
            <a:off x="324150" y="4800050"/>
            <a:ext cx="6909300" cy="293700"/>
          </a:xfrm>
          <a:prstGeom prst="rect">
            <a:avLst/>
          </a:prstGeom>
          <a:noFill/>
          <a:ln>
            <a:noFill/>
          </a:ln>
        </p:spPr>
        <p:txBody>
          <a:bodyPr spcFirstLastPara="1" wrap="square" lIns="91400" tIns="91400" rIns="91400" bIns="91400" anchor="t" anchorCtr="0">
            <a:noAutofit/>
          </a:bodyPr>
          <a:lstStyle/>
          <a:p>
            <a:pPr marL="0" marR="0" lvl="0" indent="0" algn="l" rtl="0">
              <a:lnSpc>
                <a:spcPct val="100000"/>
              </a:lnSpc>
              <a:spcBef>
                <a:spcPts val="0"/>
              </a:spcBef>
              <a:spcAft>
                <a:spcPts val="0"/>
              </a:spcAft>
              <a:buClr>
                <a:srgbClr val="3F96C5"/>
              </a:buClr>
              <a:buSzPts val="8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p34"/>
          <p:cNvSpPr/>
          <p:nvPr/>
        </p:nvSpPr>
        <p:spPr>
          <a:xfrm rot="5400000">
            <a:off x="4319825" y="-4233825"/>
            <a:ext cx="512100" cy="9151500"/>
          </a:xfrm>
          <a:prstGeom prst="rect">
            <a:avLst/>
          </a:prstGeom>
          <a:solidFill>
            <a:srgbClr val="2FA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215;p34"/>
          <p:cNvSpPr txBox="1"/>
          <p:nvPr/>
        </p:nvSpPr>
        <p:spPr>
          <a:xfrm>
            <a:off x="64250" y="59250"/>
            <a:ext cx="8208000" cy="58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1">
                <a:solidFill>
                  <a:srgbClr val="FFFFFF"/>
                </a:solidFill>
                <a:latin typeface="Lato"/>
                <a:ea typeface="Lato"/>
                <a:cs typeface="Lato"/>
                <a:sym typeface="Lato"/>
              </a:rPr>
              <a:t>THE IMPORTANCE OF SHARING INFORMATION</a:t>
            </a:r>
            <a:endParaRPr sz="2400" b="1" i="0" u="none" strike="noStrike" cap="none">
              <a:solidFill>
                <a:srgbClr val="FFFFFF"/>
              </a:solidFill>
              <a:latin typeface="Lato"/>
              <a:ea typeface="Lato"/>
              <a:cs typeface="Lato"/>
              <a:sym typeface="Lato"/>
            </a:endParaRPr>
          </a:p>
        </p:txBody>
      </p:sp>
      <p:sp>
        <p:nvSpPr>
          <p:cNvPr id="217" name="Google Shape;217;p34"/>
          <p:cNvSpPr txBox="1"/>
          <p:nvPr/>
        </p:nvSpPr>
        <p:spPr>
          <a:xfrm>
            <a:off x="80800" y="4825282"/>
            <a:ext cx="6477600" cy="24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800"/>
              <a:buFont typeface="Arial"/>
              <a:buNone/>
            </a:pPr>
            <a:r>
              <a:rPr lang="en-US" sz="800" dirty="0">
                <a:solidFill>
                  <a:schemeClr val="dk1"/>
                </a:solidFill>
              </a:rPr>
              <a:t>NNCC VACCINE CONFIDENCE TRAINING</a:t>
            </a:r>
            <a:endParaRPr sz="800" dirty="0">
              <a:solidFill>
                <a:srgbClr val="3F96C5"/>
              </a:solidFill>
            </a:endParaRPr>
          </a:p>
        </p:txBody>
      </p:sp>
      <p:sp>
        <p:nvSpPr>
          <p:cNvPr id="218" name="Google Shape;218;p34"/>
          <p:cNvSpPr/>
          <p:nvPr/>
        </p:nvSpPr>
        <p:spPr>
          <a:xfrm>
            <a:off x="1581350" y="1860963"/>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4"/>
          <p:cNvSpPr/>
          <p:nvPr/>
        </p:nvSpPr>
        <p:spPr>
          <a:xfrm>
            <a:off x="4248125" y="1866088"/>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4"/>
          <p:cNvSpPr/>
          <p:nvPr/>
        </p:nvSpPr>
        <p:spPr>
          <a:xfrm>
            <a:off x="6881600" y="1839688"/>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4"/>
          <p:cNvSpPr txBox="1"/>
          <p:nvPr/>
        </p:nvSpPr>
        <p:spPr>
          <a:xfrm>
            <a:off x="580800" y="935450"/>
            <a:ext cx="7982400" cy="3493234"/>
          </a:xfrm>
          <a:prstGeom prst="rect">
            <a:avLst/>
          </a:prstGeom>
          <a:noFill/>
          <a:ln>
            <a:noFill/>
          </a:ln>
        </p:spPr>
        <p:txBody>
          <a:bodyPr spcFirstLastPara="1" wrap="square" lIns="91425" tIns="91425" rIns="91425" bIns="91425" anchor="t" anchorCtr="0">
            <a:spAutoFit/>
          </a:bodyPr>
          <a:lstStyle/>
          <a:p>
            <a:pPr marL="457200" lvl="0" indent="-317500" algn="l" rtl="0">
              <a:spcBef>
                <a:spcPts val="1000"/>
              </a:spcBef>
              <a:spcAft>
                <a:spcPts val="0"/>
              </a:spcAft>
              <a:buClr>
                <a:schemeClr val="dk1"/>
              </a:buClr>
              <a:buSzPts val="1400"/>
              <a:buFont typeface="Lato"/>
              <a:buChar char="●"/>
            </a:pPr>
            <a:r>
              <a:rPr lang="en-US" sz="1500" b="1" dirty="0">
                <a:solidFill>
                  <a:schemeClr val="dk1"/>
                </a:solidFill>
                <a:highlight>
                  <a:schemeClr val="lt1"/>
                </a:highlight>
                <a:latin typeface="Lato"/>
                <a:ea typeface="Lato"/>
                <a:cs typeface="Lato"/>
                <a:sym typeface="Lato"/>
              </a:rPr>
              <a:t>Educate, Don’t Dictate: </a:t>
            </a:r>
            <a:r>
              <a:rPr lang="en-US" sz="1500" dirty="0">
                <a:solidFill>
                  <a:schemeClr val="dk1"/>
                </a:solidFill>
                <a:highlight>
                  <a:schemeClr val="lt1"/>
                </a:highlight>
                <a:latin typeface="Lato"/>
                <a:ea typeface="Lato"/>
                <a:cs typeface="Lato"/>
                <a:sym typeface="Lato"/>
              </a:rPr>
              <a:t>Many populations are receiving incorrect information from trusted sources. Help them to see that people can have their best interests at heart and still share incorrect information. Avoid diminishing their communities and leaders.</a:t>
            </a:r>
            <a:endParaRPr sz="1500" dirty="0">
              <a:solidFill>
                <a:schemeClr val="dk1"/>
              </a:solidFill>
              <a:highlight>
                <a:schemeClr val="lt1"/>
              </a:highlight>
              <a:latin typeface="Lato"/>
              <a:ea typeface="Lato"/>
              <a:cs typeface="Lato"/>
              <a:sym typeface="Lato"/>
            </a:endParaRPr>
          </a:p>
          <a:p>
            <a:pPr marL="457200" lvl="0" indent="-317500" algn="l" rtl="0">
              <a:spcBef>
                <a:spcPts val="1000"/>
              </a:spcBef>
              <a:spcAft>
                <a:spcPts val="0"/>
              </a:spcAft>
              <a:buClr>
                <a:schemeClr val="dk1"/>
              </a:buClr>
              <a:buSzPts val="1400"/>
              <a:buFont typeface="Lato"/>
              <a:buChar char="●"/>
            </a:pPr>
            <a:r>
              <a:rPr lang="en-US" sz="1500" b="1" dirty="0">
                <a:solidFill>
                  <a:schemeClr val="dk1"/>
                </a:solidFill>
                <a:highlight>
                  <a:schemeClr val="lt1"/>
                </a:highlight>
                <a:latin typeface="Lato"/>
                <a:ea typeface="Lato"/>
                <a:cs typeface="Lato"/>
                <a:sym typeface="Lato"/>
              </a:rPr>
              <a:t>Meet People Where They Are: </a:t>
            </a:r>
            <a:r>
              <a:rPr lang="en-US" sz="1500" dirty="0">
                <a:solidFill>
                  <a:schemeClr val="dk1"/>
                </a:solidFill>
                <a:highlight>
                  <a:schemeClr val="lt1"/>
                </a:highlight>
                <a:latin typeface="Lato"/>
                <a:ea typeface="Lato"/>
                <a:cs typeface="Lato"/>
                <a:sym typeface="Lato"/>
              </a:rPr>
              <a:t>Different populations are focused on different pieces of misinformation. Try to understand where your community is coming from and what matters most to them. Share information that is aligned with their needs.</a:t>
            </a:r>
            <a:endParaRPr sz="1500" dirty="0">
              <a:solidFill>
                <a:schemeClr val="dk1"/>
              </a:solidFill>
              <a:highlight>
                <a:schemeClr val="lt1"/>
              </a:highlight>
              <a:latin typeface="Lato"/>
              <a:ea typeface="Lato"/>
              <a:cs typeface="Lato"/>
              <a:sym typeface="Lato"/>
            </a:endParaRPr>
          </a:p>
          <a:p>
            <a:pPr marL="457200" lvl="0" indent="-317500" algn="l" rtl="0">
              <a:spcBef>
                <a:spcPts val="1000"/>
              </a:spcBef>
              <a:spcAft>
                <a:spcPts val="1000"/>
              </a:spcAft>
              <a:buClr>
                <a:schemeClr val="dk1"/>
              </a:buClr>
              <a:buSzPts val="1400"/>
              <a:buFont typeface="Lato"/>
              <a:buChar char="●"/>
            </a:pPr>
            <a:r>
              <a:rPr lang="en-US" sz="1500" b="1" dirty="0">
                <a:solidFill>
                  <a:schemeClr val="dk1"/>
                </a:solidFill>
                <a:highlight>
                  <a:schemeClr val="lt1"/>
                </a:highlight>
                <a:latin typeface="Lato"/>
                <a:ea typeface="Lato"/>
                <a:cs typeface="Lato"/>
                <a:sym typeface="Lato"/>
              </a:rPr>
              <a:t>Make it a Conversation: </a:t>
            </a:r>
            <a:r>
              <a:rPr lang="en-US" sz="1500" dirty="0">
                <a:solidFill>
                  <a:schemeClr val="dk1"/>
                </a:solidFill>
                <a:highlight>
                  <a:schemeClr val="lt1"/>
                </a:highlight>
                <a:latin typeface="Lato"/>
                <a:ea typeface="Lato"/>
                <a:cs typeface="Lato"/>
                <a:sym typeface="Lato"/>
              </a:rPr>
              <a:t>Most individuals aren’t interested in being told what they’re doing wrong. Sharing information in a collaborative, 2-way dialogue can help make your community open to receiving new information. </a:t>
            </a:r>
          </a:p>
          <a:p>
            <a:pPr marL="457200" lvl="0" indent="-317500" algn="l" rtl="0">
              <a:spcBef>
                <a:spcPts val="1000"/>
              </a:spcBef>
              <a:spcAft>
                <a:spcPts val="1000"/>
              </a:spcAft>
              <a:buClr>
                <a:schemeClr val="dk1"/>
              </a:buClr>
              <a:buSzPts val="1400"/>
              <a:buFont typeface="Lato"/>
              <a:buChar char="●"/>
            </a:pPr>
            <a:r>
              <a:rPr lang="en-US" sz="1500" b="1" dirty="0">
                <a:solidFill>
                  <a:schemeClr val="dk1"/>
                </a:solidFill>
                <a:highlight>
                  <a:schemeClr val="lt1"/>
                </a:highlight>
                <a:latin typeface="Lato"/>
                <a:ea typeface="Lato"/>
                <a:cs typeface="Lato"/>
                <a:sym typeface="Lato"/>
              </a:rPr>
              <a:t>Prioritize Your Mental Health: </a:t>
            </a:r>
            <a:r>
              <a:rPr lang="en-US" sz="1500" dirty="0">
                <a:solidFill>
                  <a:schemeClr val="dk1"/>
                </a:solidFill>
                <a:highlight>
                  <a:schemeClr val="lt1"/>
                </a:highlight>
                <a:latin typeface="Lato"/>
                <a:ea typeface="Lato"/>
                <a:cs typeface="Lato"/>
                <a:sym typeface="Lato"/>
              </a:rPr>
              <a:t>If the conversation is going nowhere or you feel unsafe, you should stop engaging. </a:t>
            </a:r>
            <a:endParaRPr sz="1500" dirty="0">
              <a:highlight>
                <a:srgbClr val="FFFFFF"/>
              </a:highlight>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6" name="Google Shape;726;p103"/>
          <p:cNvSpPr txBox="1"/>
          <p:nvPr/>
        </p:nvSpPr>
        <p:spPr>
          <a:xfrm>
            <a:off x="324150" y="4800050"/>
            <a:ext cx="6909300" cy="293700"/>
          </a:xfrm>
          <a:prstGeom prst="rect">
            <a:avLst/>
          </a:prstGeom>
          <a:noFill/>
          <a:ln>
            <a:noFill/>
          </a:ln>
        </p:spPr>
        <p:txBody>
          <a:bodyPr spcFirstLastPara="1" wrap="square" lIns="91400" tIns="91400" rIns="91400" bIns="91400" anchor="t" anchorCtr="0">
            <a:noAutofit/>
          </a:bodyPr>
          <a:lstStyle/>
          <a:p>
            <a:pPr marL="0" marR="0" lvl="0" indent="0" algn="l" rtl="0">
              <a:lnSpc>
                <a:spcPct val="100000"/>
              </a:lnSpc>
              <a:spcBef>
                <a:spcPts val="0"/>
              </a:spcBef>
              <a:spcAft>
                <a:spcPts val="0"/>
              </a:spcAft>
              <a:buClr>
                <a:srgbClr val="3F96C5"/>
              </a:buClr>
              <a:buSzPts val="800"/>
              <a:buFont typeface="Arial"/>
              <a:buNone/>
            </a:pPr>
            <a:endParaRPr sz="1400" b="0" i="0" u="none" strike="noStrike" cap="none">
              <a:solidFill>
                <a:srgbClr val="000000"/>
              </a:solidFill>
              <a:latin typeface="Arial"/>
              <a:ea typeface="Arial"/>
              <a:cs typeface="Arial"/>
              <a:sym typeface="Arial"/>
            </a:endParaRPr>
          </a:p>
        </p:txBody>
      </p:sp>
      <p:sp>
        <p:nvSpPr>
          <p:cNvPr id="727" name="Google Shape;727;p103"/>
          <p:cNvSpPr/>
          <p:nvPr/>
        </p:nvSpPr>
        <p:spPr>
          <a:xfrm rot="5400000">
            <a:off x="4319825" y="-4233825"/>
            <a:ext cx="512100" cy="9151500"/>
          </a:xfrm>
          <a:prstGeom prst="rect">
            <a:avLst/>
          </a:prstGeom>
          <a:solidFill>
            <a:srgbClr val="2FA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8" name="Google Shape;728;p103"/>
          <p:cNvSpPr txBox="1"/>
          <p:nvPr/>
        </p:nvSpPr>
        <p:spPr>
          <a:xfrm>
            <a:off x="64250" y="59250"/>
            <a:ext cx="6808800" cy="58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1">
                <a:solidFill>
                  <a:srgbClr val="FFFFFF"/>
                </a:solidFill>
                <a:latin typeface="Lato"/>
                <a:ea typeface="Lato"/>
                <a:cs typeface="Lato"/>
                <a:sym typeface="Lato"/>
              </a:rPr>
              <a:t>SOCIAL MEDIA BEST PRACTICES</a:t>
            </a:r>
            <a:endParaRPr sz="2400" b="1" i="0" u="none" strike="noStrike" cap="none">
              <a:solidFill>
                <a:srgbClr val="FFFFFF"/>
              </a:solidFill>
              <a:latin typeface="Lato"/>
              <a:ea typeface="Lato"/>
              <a:cs typeface="Lato"/>
              <a:sym typeface="Lato"/>
            </a:endParaRPr>
          </a:p>
        </p:txBody>
      </p:sp>
      <p:sp>
        <p:nvSpPr>
          <p:cNvPr id="730" name="Google Shape;730;p103"/>
          <p:cNvSpPr txBox="1"/>
          <p:nvPr/>
        </p:nvSpPr>
        <p:spPr>
          <a:xfrm>
            <a:off x="80800" y="4825282"/>
            <a:ext cx="6477600" cy="24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800"/>
              <a:buFont typeface="Arial"/>
              <a:buNone/>
            </a:pPr>
            <a:r>
              <a:rPr lang="en-US" sz="800" dirty="0">
                <a:solidFill>
                  <a:schemeClr val="dk1"/>
                </a:solidFill>
              </a:rPr>
              <a:t>NNCC VACCINE CONFIDENCE TRAINING</a:t>
            </a:r>
            <a:endParaRPr sz="800" dirty="0">
              <a:solidFill>
                <a:srgbClr val="3F96C5"/>
              </a:solidFill>
            </a:endParaRPr>
          </a:p>
        </p:txBody>
      </p:sp>
      <p:sp>
        <p:nvSpPr>
          <p:cNvPr id="731" name="Google Shape;731;p103"/>
          <p:cNvSpPr/>
          <p:nvPr/>
        </p:nvSpPr>
        <p:spPr>
          <a:xfrm>
            <a:off x="1581350" y="1860963"/>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03"/>
          <p:cNvSpPr/>
          <p:nvPr/>
        </p:nvSpPr>
        <p:spPr>
          <a:xfrm>
            <a:off x="4248125" y="1866088"/>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03"/>
          <p:cNvSpPr/>
          <p:nvPr/>
        </p:nvSpPr>
        <p:spPr>
          <a:xfrm>
            <a:off x="6881600" y="1839688"/>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03"/>
          <p:cNvSpPr txBox="1"/>
          <p:nvPr/>
        </p:nvSpPr>
        <p:spPr>
          <a:xfrm>
            <a:off x="324150" y="921388"/>
            <a:ext cx="8186005" cy="3147600"/>
          </a:xfrm>
          <a:prstGeom prst="rect">
            <a:avLst/>
          </a:prstGeom>
          <a:noFill/>
          <a:ln>
            <a:noFill/>
          </a:ln>
        </p:spPr>
        <p:txBody>
          <a:bodyPr spcFirstLastPara="1" wrap="square" lIns="68575" tIns="34275" rIns="68575" bIns="34275" anchor="t" anchorCtr="0">
            <a:noAutofit/>
          </a:bodyPr>
          <a:lstStyle/>
          <a:p>
            <a:pPr marL="457200" lvl="0" indent="-317500" algn="l" rtl="0">
              <a:lnSpc>
                <a:spcPct val="115000"/>
              </a:lnSpc>
              <a:spcBef>
                <a:spcPts val="0"/>
              </a:spcBef>
              <a:spcAft>
                <a:spcPts val="0"/>
              </a:spcAft>
              <a:buSzPts val="1400"/>
              <a:buFont typeface="Lato"/>
              <a:buChar char="★"/>
            </a:pPr>
            <a:r>
              <a:rPr lang="en-US" sz="1600" dirty="0">
                <a:latin typeface="Lato"/>
                <a:ea typeface="Lato"/>
                <a:cs typeface="Lato"/>
                <a:sym typeface="Lato"/>
              </a:rPr>
              <a:t>Be sure that anything posted to socials is </a:t>
            </a:r>
            <a:r>
              <a:rPr lang="en-US" sz="1600" dirty="0">
                <a:solidFill>
                  <a:schemeClr val="dk1"/>
                </a:solidFill>
                <a:latin typeface="Lato"/>
                <a:ea typeface="Lato"/>
                <a:cs typeface="Lato"/>
                <a:sym typeface="Lato"/>
              </a:rPr>
              <a:t>backed by credible research</a:t>
            </a:r>
            <a:endParaRPr sz="1600" dirty="0">
              <a:solidFill>
                <a:schemeClr val="dk1"/>
              </a:solidFill>
              <a:latin typeface="Lato"/>
              <a:ea typeface="Lato"/>
              <a:cs typeface="Lato"/>
              <a:sym typeface="Lato"/>
            </a:endParaRPr>
          </a:p>
          <a:p>
            <a:pPr marL="457200" lvl="0" indent="-317500" algn="l" rtl="0">
              <a:lnSpc>
                <a:spcPct val="115000"/>
              </a:lnSpc>
              <a:spcBef>
                <a:spcPts val="1000"/>
              </a:spcBef>
              <a:spcAft>
                <a:spcPts val="0"/>
              </a:spcAft>
              <a:buSzPts val="1400"/>
              <a:buFont typeface="Lato"/>
              <a:buChar char="★"/>
            </a:pPr>
            <a:r>
              <a:rPr lang="en-US" sz="1600" dirty="0">
                <a:solidFill>
                  <a:schemeClr val="dk1"/>
                </a:solidFill>
                <a:latin typeface="Lato"/>
                <a:ea typeface="Lato"/>
                <a:cs typeface="Lato"/>
                <a:sym typeface="Lato"/>
              </a:rPr>
              <a:t>Encourage social media users to consult their primary care providers before making any changes to their medications, diets, exercise plans, or medical routines.</a:t>
            </a:r>
            <a:endParaRPr sz="1600" dirty="0">
              <a:latin typeface="Lato"/>
              <a:ea typeface="Lato"/>
              <a:cs typeface="Lato"/>
              <a:sym typeface="Lato"/>
            </a:endParaRPr>
          </a:p>
          <a:p>
            <a:pPr marL="457200" lvl="0" indent="-317500" algn="l" rtl="0">
              <a:lnSpc>
                <a:spcPct val="115000"/>
              </a:lnSpc>
              <a:spcBef>
                <a:spcPts val="1000"/>
              </a:spcBef>
              <a:spcAft>
                <a:spcPts val="0"/>
              </a:spcAft>
              <a:buSzPts val="1400"/>
              <a:buFont typeface="Lato"/>
              <a:buChar char="★"/>
            </a:pPr>
            <a:r>
              <a:rPr lang="en-US" sz="1600" dirty="0">
                <a:latin typeface="Lato"/>
                <a:ea typeface="Lato"/>
                <a:cs typeface="Lato"/>
                <a:sym typeface="Lato"/>
              </a:rPr>
              <a:t>Help educate the community and patients through sharing useful and trustworthy articles</a:t>
            </a:r>
            <a:endParaRPr sz="1600" dirty="0">
              <a:latin typeface="Lato"/>
              <a:ea typeface="Lato"/>
              <a:cs typeface="Lato"/>
              <a:sym typeface="Lato"/>
            </a:endParaRPr>
          </a:p>
          <a:p>
            <a:pPr marL="457200" lvl="0" indent="-317500" algn="l" rtl="0">
              <a:lnSpc>
                <a:spcPct val="115000"/>
              </a:lnSpc>
              <a:spcBef>
                <a:spcPts val="1000"/>
              </a:spcBef>
              <a:spcAft>
                <a:spcPts val="0"/>
              </a:spcAft>
              <a:buSzPts val="1400"/>
              <a:buFont typeface="Lato"/>
              <a:buChar char="★"/>
            </a:pPr>
            <a:r>
              <a:rPr lang="en-US" sz="1600" dirty="0">
                <a:latin typeface="Lato"/>
                <a:ea typeface="Lato"/>
                <a:cs typeface="Lato"/>
                <a:sym typeface="Lato"/>
              </a:rPr>
              <a:t>Ask questions - encourage your followers to share their experiences</a:t>
            </a:r>
            <a:endParaRPr sz="1600" dirty="0">
              <a:latin typeface="Lato"/>
              <a:ea typeface="Lato"/>
              <a:cs typeface="Lato"/>
              <a:sym typeface="Lato"/>
            </a:endParaRPr>
          </a:p>
          <a:p>
            <a:pPr marL="457200" lvl="0" indent="-317500" algn="l" rtl="0">
              <a:lnSpc>
                <a:spcPct val="115000"/>
              </a:lnSpc>
              <a:spcBef>
                <a:spcPts val="1000"/>
              </a:spcBef>
              <a:spcAft>
                <a:spcPts val="0"/>
              </a:spcAft>
              <a:buSzPts val="1400"/>
              <a:buFont typeface="Lato"/>
              <a:buChar char="★"/>
            </a:pPr>
            <a:r>
              <a:rPr lang="en-US" sz="1600" dirty="0">
                <a:solidFill>
                  <a:schemeClr val="dk1"/>
                </a:solidFill>
                <a:latin typeface="Lato"/>
                <a:ea typeface="Lato"/>
                <a:cs typeface="Lato"/>
                <a:sym typeface="Lato"/>
              </a:rPr>
              <a:t>Think about the purpose of each post - what are you trying to get your audience to do</a:t>
            </a:r>
            <a:endParaRPr sz="1600" dirty="0">
              <a:solidFill>
                <a:schemeClr val="dk1"/>
              </a:solidFill>
              <a:latin typeface="Lato"/>
              <a:ea typeface="Lato"/>
              <a:cs typeface="Lato"/>
              <a:sym typeface="Lato"/>
            </a:endParaRPr>
          </a:p>
          <a:p>
            <a:pPr marL="457200" lvl="0" indent="-317500" algn="l" rtl="0">
              <a:lnSpc>
                <a:spcPct val="115000"/>
              </a:lnSpc>
              <a:spcBef>
                <a:spcPts val="1000"/>
              </a:spcBef>
              <a:spcAft>
                <a:spcPts val="1000"/>
              </a:spcAft>
              <a:buSzPts val="1400"/>
              <a:buFont typeface="Lato"/>
              <a:buChar char="★"/>
            </a:pPr>
            <a:r>
              <a:rPr lang="en-US" sz="1600" dirty="0">
                <a:solidFill>
                  <a:schemeClr val="dk1"/>
                </a:solidFill>
                <a:latin typeface="Lato"/>
                <a:ea typeface="Lato"/>
                <a:cs typeface="Lato"/>
                <a:sym typeface="Lato"/>
              </a:rPr>
              <a:t>Use hashtags to connect your posts to the overall campaign: #nursesmakechangehappen</a:t>
            </a:r>
            <a:endParaRPr sz="1600" dirty="0">
              <a:solidFill>
                <a:schemeClr val="dk1"/>
              </a:solidFill>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94"/>
          <p:cNvSpPr/>
          <p:nvPr/>
        </p:nvSpPr>
        <p:spPr>
          <a:xfrm>
            <a:off x="8546075" y="0"/>
            <a:ext cx="597900" cy="5143500"/>
          </a:xfrm>
          <a:prstGeom prst="rect">
            <a:avLst/>
          </a:prstGeom>
          <a:solidFill>
            <a:srgbClr val="2FA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8" name="Google Shape;608;p94"/>
          <p:cNvSpPr txBox="1"/>
          <p:nvPr/>
        </p:nvSpPr>
        <p:spPr>
          <a:xfrm>
            <a:off x="334850" y="1655275"/>
            <a:ext cx="4378200" cy="1836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a:solidFill>
                  <a:schemeClr val="dk1"/>
                </a:solidFill>
                <a:latin typeface="Lato Black"/>
                <a:ea typeface="Lato Black"/>
                <a:cs typeface="Lato Black"/>
                <a:sym typeface="Lato Black"/>
              </a:rPr>
              <a:t>SOCIAL MEDIA RESOURCES</a:t>
            </a:r>
            <a:endParaRPr sz="3600" b="0" i="0" u="none" strike="noStrike" cap="none">
              <a:solidFill>
                <a:schemeClr val="dk1"/>
              </a:solidFill>
              <a:latin typeface="Lato Black"/>
              <a:ea typeface="Lato Black"/>
              <a:cs typeface="Lato Black"/>
              <a:sym typeface="Lato Black"/>
            </a:endParaRPr>
          </a:p>
        </p:txBody>
      </p:sp>
      <p:sp>
        <p:nvSpPr>
          <p:cNvPr id="609" name="Google Shape;609;p94"/>
          <p:cNvSpPr txBox="1"/>
          <p:nvPr/>
        </p:nvSpPr>
        <p:spPr>
          <a:xfrm>
            <a:off x="80800" y="4825282"/>
            <a:ext cx="6477600" cy="24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800"/>
              <a:buFont typeface="Arial"/>
              <a:buNone/>
            </a:pPr>
            <a:r>
              <a:rPr lang="en-US" sz="800" dirty="0">
                <a:solidFill>
                  <a:schemeClr val="dk1"/>
                </a:solidFill>
              </a:rPr>
              <a:t>NNCC VACCINE CONFIDENCE TRAINING</a:t>
            </a:r>
            <a:endParaRPr sz="800" dirty="0">
              <a:solidFill>
                <a:srgbClr val="3F96C5"/>
              </a:solidFill>
            </a:endParaRPr>
          </a:p>
          <a:p>
            <a:pPr marL="0" lvl="0" indent="0" algn="l" rtl="0">
              <a:spcBef>
                <a:spcPts val="0"/>
              </a:spcBef>
              <a:spcAft>
                <a:spcPts val="0"/>
              </a:spcAft>
              <a:buClr>
                <a:schemeClr val="dk1"/>
              </a:buClr>
              <a:buSzPts val="800"/>
              <a:buFont typeface="Arial"/>
              <a:buNone/>
            </a:pPr>
            <a:endParaRPr sz="800" dirty="0">
              <a:solidFill>
                <a:srgbClr val="3F96C5"/>
              </a:solidFill>
            </a:endParaRPr>
          </a:p>
          <a:p>
            <a:pPr marL="0" lvl="0" indent="0" algn="l" rtl="0">
              <a:spcBef>
                <a:spcPts val="0"/>
              </a:spcBef>
              <a:spcAft>
                <a:spcPts val="0"/>
              </a:spcAft>
              <a:buClr>
                <a:schemeClr val="dk1"/>
              </a:buClr>
              <a:buSzPts val="800"/>
              <a:buFont typeface="Arial"/>
              <a:buNone/>
            </a:pPr>
            <a:endParaRPr sz="800" dirty="0">
              <a:solidFill>
                <a:srgbClr val="3F96C5"/>
              </a:solidFill>
            </a:endParaRPr>
          </a:p>
          <a:p>
            <a:pPr marL="0" marR="0" lvl="0" indent="0" algn="l" rtl="0">
              <a:lnSpc>
                <a:spcPct val="100000"/>
              </a:lnSpc>
              <a:spcBef>
                <a:spcPts val="0"/>
              </a:spcBef>
              <a:spcAft>
                <a:spcPts val="0"/>
              </a:spcAft>
              <a:buClr>
                <a:srgbClr val="000000"/>
              </a:buClr>
              <a:buSzPts val="800"/>
              <a:buFont typeface="Arial"/>
              <a:buNone/>
            </a:pPr>
            <a:endParaRPr sz="800" dirty="0">
              <a:solidFill>
                <a:srgbClr val="3F96C5"/>
              </a:solidFill>
            </a:endParaRPr>
          </a:p>
        </p:txBody>
      </p:sp>
      <p:pic>
        <p:nvPicPr>
          <p:cNvPr id="610" name="Google Shape;610;p94"/>
          <p:cNvPicPr preferRelativeResize="0"/>
          <p:nvPr/>
        </p:nvPicPr>
        <p:blipFill rotWithShape="1">
          <a:blip r:embed="rId3">
            <a:alphaModFix/>
          </a:blip>
          <a:srcRect l="15322" r="15315"/>
          <a:stretch/>
        </p:blipFill>
        <p:spPr>
          <a:xfrm>
            <a:off x="4978476" y="0"/>
            <a:ext cx="3567601" cy="514350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95"/>
          <p:cNvSpPr txBox="1"/>
          <p:nvPr/>
        </p:nvSpPr>
        <p:spPr>
          <a:xfrm>
            <a:off x="324150" y="4800050"/>
            <a:ext cx="6909300" cy="293700"/>
          </a:xfrm>
          <a:prstGeom prst="rect">
            <a:avLst/>
          </a:prstGeom>
          <a:noFill/>
          <a:ln>
            <a:noFill/>
          </a:ln>
        </p:spPr>
        <p:txBody>
          <a:bodyPr spcFirstLastPara="1" wrap="square" lIns="91400" tIns="91400" rIns="91400" bIns="91400" anchor="t" anchorCtr="0">
            <a:noAutofit/>
          </a:bodyPr>
          <a:lstStyle/>
          <a:p>
            <a:pPr marL="0" marR="0" lvl="0" indent="0" algn="l" rtl="0">
              <a:lnSpc>
                <a:spcPct val="100000"/>
              </a:lnSpc>
              <a:spcBef>
                <a:spcPts val="0"/>
              </a:spcBef>
              <a:spcAft>
                <a:spcPts val="0"/>
              </a:spcAft>
              <a:buClr>
                <a:srgbClr val="3F96C5"/>
              </a:buClr>
              <a:buSzPts val="800"/>
              <a:buFont typeface="Arial"/>
              <a:buNone/>
            </a:pPr>
            <a:endParaRPr sz="1400" b="0" i="0" u="none" strike="noStrike" cap="none">
              <a:solidFill>
                <a:srgbClr val="000000"/>
              </a:solidFill>
              <a:latin typeface="Arial"/>
              <a:ea typeface="Arial"/>
              <a:cs typeface="Arial"/>
              <a:sym typeface="Arial"/>
            </a:endParaRPr>
          </a:p>
        </p:txBody>
      </p:sp>
      <p:sp>
        <p:nvSpPr>
          <p:cNvPr id="616" name="Google Shape;616;p95"/>
          <p:cNvSpPr/>
          <p:nvPr/>
        </p:nvSpPr>
        <p:spPr>
          <a:xfrm rot="5400000">
            <a:off x="4319825" y="-4233825"/>
            <a:ext cx="512100" cy="9151500"/>
          </a:xfrm>
          <a:prstGeom prst="rect">
            <a:avLst/>
          </a:prstGeom>
          <a:solidFill>
            <a:srgbClr val="2FA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7" name="Google Shape;617;p95"/>
          <p:cNvSpPr txBox="1"/>
          <p:nvPr/>
        </p:nvSpPr>
        <p:spPr>
          <a:xfrm>
            <a:off x="64250" y="59250"/>
            <a:ext cx="6808800" cy="58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1">
                <a:solidFill>
                  <a:srgbClr val="FFFFFF"/>
                </a:solidFill>
                <a:latin typeface="Lato"/>
                <a:ea typeface="Lato"/>
                <a:cs typeface="Lato"/>
                <a:sym typeface="Lato"/>
              </a:rPr>
              <a:t>TOOLS TO HELP YOU SHARE INFORMATION</a:t>
            </a:r>
            <a:endParaRPr sz="2400" b="1" i="0" u="none" strike="noStrike" cap="none">
              <a:solidFill>
                <a:srgbClr val="FFFFFF"/>
              </a:solidFill>
              <a:latin typeface="Lato"/>
              <a:ea typeface="Lato"/>
              <a:cs typeface="Lato"/>
              <a:sym typeface="Lato"/>
            </a:endParaRPr>
          </a:p>
        </p:txBody>
      </p:sp>
      <p:sp>
        <p:nvSpPr>
          <p:cNvPr id="619" name="Google Shape;619;p95"/>
          <p:cNvSpPr txBox="1"/>
          <p:nvPr/>
        </p:nvSpPr>
        <p:spPr>
          <a:xfrm>
            <a:off x="80800" y="4825282"/>
            <a:ext cx="6477600" cy="24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800"/>
              <a:buFont typeface="Arial"/>
              <a:buNone/>
            </a:pPr>
            <a:r>
              <a:rPr lang="en-US" sz="800" dirty="0">
                <a:solidFill>
                  <a:schemeClr val="dk1"/>
                </a:solidFill>
              </a:rPr>
              <a:t>NNCC VACCINE CONFIDENCE TRAINING</a:t>
            </a:r>
            <a:endParaRPr sz="800" dirty="0">
              <a:solidFill>
                <a:srgbClr val="3F96C5"/>
              </a:solidFill>
            </a:endParaRPr>
          </a:p>
        </p:txBody>
      </p:sp>
      <p:sp>
        <p:nvSpPr>
          <p:cNvPr id="620" name="Google Shape;620;p95"/>
          <p:cNvSpPr/>
          <p:nvPr/>
        </p:nvSpPr>
        <p:spPr>
          <a:xfrm>
            <a:off x="1581350" y="1860963"/>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95"/>
          <p:cNvSpPr/>
          <p:nvPr/>
        </p:nvSpPr>
        <p:spPr>
          <a:xfrm>
            <a:off x="4248125" y="1866088"/>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95"/>
          <p:cNvSpPr/>
          <p:nvPr/>
        </p:nvSpPr>
        <p:spPr>
          <a:xfrm>
            <a:off x="6881600" y="1839688"/>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95"/>
          <p:cNvSpPr txBox="1"/>
          <p:nvPr/>
        </p:nvSpPr>
        <p:spPr>
          <a:xfrm>
            <a:off x="573283" y="1055049"/>
            <a:ext cx="4041300" cy="3534271"/>
          </a:xfrm>
          <a:prstGeom prst="rect">
            <a:avLst/>
          </a:prstGeom>
          <a:noFill/>
          <a:ln>
            <a:noFill/>
          </a:ln>
        </p:spPr>
        <p:txBody>
          <a:bodyPr spcFirstLastPara="1" wrap="square" lIns="91425" tIns="91425" rIns="91425" bIns="91425" anchor="t" anchorCtr="0">
            <a:spAutoFit/>
          </a:bodyPr>
          <a:lstStyle/>
          <a:p>
            <a:pPr marL="457200" lvl="0" indent="-317500" algn="l" rtl="0">
              <a:spcBef>
                <a:spcPts val="1000"/>
              </a:spcBef>
              <a:spcAft>
                <a:spcPts val="0"/>
              </a:spcAft>
              <a:buSzPts val="1400"/>
              <a:buFont typeface="Lato"/>
              <a:buChar char="●"/>
            </a:pPr>
            <a:r>
              <a:rPr lang="en-US" sz="1600" b="1" dirty="0">
                <a:highlight>
                  <a:srgbClr val="FFFFFF"/>
                </a:highlight>
                <a:latin typeface="Lato"/>
                <a:ea typeface="Lato"/>
                <a:cs typeface="Lato"/>
                <a:sym typeface="Lato"/>
              </a:rPr>
              <a:t>Guide to Sharing Your Story</a:t>
            </a:r>
            <a:br>
              <a:rPr lang="en-US" sz="1600" dirty="0">
                <a:highlight>
                  <a:srgbClr val="FFFFFF"/>
                </a:highlight>
                <a:latin typeface="Lato"/>
                <a:ea typeface="Lato"/>
                <a:cs typeface="Lato"/>
                <a:sym typeface="Lato"/>
              </a:rPr>
            </a:br>
            <a:r>
              <a:rPr lang="en-US" sz="1600" dirty="0">
                <a:highlight>
                  <a:srgbClr val="FFFFFF"/>
                </a:highlight>
                <a:latin typeface="Lato"/>
                <a:ea typeface="Lato"/>
                <a:cs typeface="Lato"/>
                <a:sym typeface="Lato"/>
              </a:rPr>
              <a:t>This downloadable PDF will guide you through the creation of your story - complete with examples and a how-to guide.</a:t>
            </a:r>
            <a:endParaRPr sz="1600" dirty="0">
              <a:highlight>
                <a:srgbClr val="FFFFFF"/>
              </a:highlight>
              <a:latin typeface="Lato"/>
              <a:ea typeface="Lato"/>
              <a:cs typeface="Lato"/>
              <a:sym typeface="Lato"/>
            </a:endParaRPr>
          </a:p>
          <a:p>
            <a:pPr marL="457200" lvl="0" indent="-317500" algn="l" rtl="0">
              <a:spcBef>
                <a:spcPts val="1000"/>
              </a:spcBef>
              <a:spcAft>
                <a:spcPts val="1000"/>
              </a:spcAft>
              <a:buSzPts val="1400"/>
              <a:buFont typeface="Lato"/>
              <a:buChar char="●"/>
            </a:pPr>
            <a:r>
              <a:rPr lang="en-US" sz="1600" b="1" dirty="0">
                <a:highlight>
                  <a:srgbClr val="FFFFFF"/>
                </a:highlight>
                <a:latin typeface="Lato"/>
                <a:ea typeface="Lato"/>
                <a:cs typeface="Lato"/>
                <a:sym typeface="Lato"/>
              </a:rPr>
              <a:t>Social Media Pack</a:t>
            </a:r>
            <a:br>
              <a:rPr lang="en-US" sz="1600" dirty="0">
                <a:highlight>
                  <a:srgbClr val="FFFFFF"/>
                </a:highlight>
                <a:latin typeface="Lato"/>
                <a:ea typeface="Lato"/>
                <a:cs typeface="Lato"/>
                <a:sym typeface="Lato"/>
              </a:rPr>
            </a:br>
            <a:r>
              <a:rPr lang="en-US" sz="1600" dirty="0">
                <a:highlight>
                  <a:srgbClr val="FFFFFF"/>
                </a:highlight>
                <a:latin typeface="Lato"/>
                <a:ea typeface="Lato"/>
                <a:cs typeface="Lato"/>
                <a:sym typeface="Lato"/>
              </a:rPr>
              <a:t>These templates and guide will help you to share your story and factual information with others, specifically on social media!</a:t>
            </a:r>
          </a:p>
          <a:p>
            <a:pPr marL="139700" lvl="0" algn="l" rtl="0">
              <a:spcBef>
                <a:spcPts val="1000"/>
              </a:spcBef>
              <a:spcAft>
                <a:spcPts val="1000"/>
              </a:spcAft>
              <a:buSzPts val="1400"/>
            </a:pPr>
            <a:r>
              <a:rPr lang="en-US" sz="1600" b="1" dirty="0">
                <a:solidFill>
                  <a:srgbClr val="007499"/>
                </a:solidFill>
              </a:rPr>
              <a:t>Check out: </a:t>
            </a:r>
            <a:r>
              <a:rPr lang="en-US" sz="1600" b="1" dirty="0">
                <a:solidFill>
                  <a:srgbClr val="007499"/>
                </a:solidFill>
                <a:hlinkClick r:id="rId3"/>
              </a:rPr>
              <a:t>nurseledcare.org/toolkit</a:t>
            </a:r>
            <a:endParaRPr sz="1600" dirty="0">
              <a:highlight>
                <a:srgbClr val="FFFFFF"/>
              </a:highlight>
              <a:latin typeface="Lato"/>
              <a:ea typeface="Lato"/>
              <a:cs typeface="Lato"/>
              <a:sym typeface="Lato"/>
            </a:endParaRPr>
          </a:p>
        </p:txBody>
      </p:sp>
      <p:pic>
        <p:nvPicPr>
          <p:cNvPr id="624" name="Google Shape;624;p95"/>
          <p:cNvPicPr preferRelativeResize="0"/>
          <p:nvPr/>
        </p:nvPicPr>
        <p:blipFill>
          <a:blip r:embed="rId4">
            <a:alphaModFix/>
          </a:blip>
          <a:stretch>
            <a:fillRect/>
          </a:stretch>
        </p:blipFill>
        <p:spPr>
          <a:xfrm>
            <a:off x="5604025" y="935450"/>
            <a:ext cx="2546101" cy="1697400"/>
          </a:xfrm>
          <a:prstGeom prst="rect">
            <a:avLst/>
          </a:prstGeom>
          <a:noFill/>
          <a:ln>
            <a:noFill/>
          </a:ln>
        </p:spPr>
      </p:pic>
      <p:pic>
        <p:nvPicPr>
          <p:cNvPr id="625" name="Google Shape;625;p95"/>
          <p:cNvPicPr preferRelativeResize="0"/>
          <p:nvPr/>
        </p:nvPicPr>
        <p:blipFill>
          <a:blip r:embed="rId5">
            <a:alphaModFix/>
          </a:blip>
          <a:stretch>
            <a:fillRect/>
          </a:stretch>
        </p:blipFill>
        <p:spPr>
          <a:xfrm>
            <a:off x="5604025" y="2867750"/>
            <a:ext cx="2546101" cy="16974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pic>
        <p:nvPicPr>
          <p:cNvPr id="740" name="Google Shape;740;p104"/>
          <p:cNvPicPr preferRelativeResize="0"/>
          <p:nvPr/>
        </p:nvPicPr>
        <p:blipFill>
          <a:blip r:embed="rId3">
            <a:alphaModFix/>
          </a:blip>
          <a:stretch>
            <a:fillRect/>
          </a:stretch>
        </p:blipFill>
        <p:spPr>
          <a:xfrm>
            <a:off x="1367313" y="152400"/>
            <a:ext cx="6409377" cy="4838700"/>
          </a:xfrm>
          <a:prstGeom prst="rect">
            <a:avLst/>
          </a:prstGeom>
          <a:noFill/>
          <a:ln>
            <a:noFill/>
          </a:ln>
        </p:spPr>
      </p:pic>
      <p:pic>
        <p:nvPicPr>
          <p:cNvPr id="741" name="Google Shape;741;p104"/>
          <p:cNvPicPr preferRelativeResize="0"/>
          <p:nvPr/>
        </p:nvPicPr>
        <p:blipFill>
          <a:blip r:embed="rId4">
            <a:alphaModFix/>
          </a:blip>
          <a:stretch>
            <a:fillRect/>
          </a:stretch>
        </p:blipFill>
        <p:spPr>
          <a:xfrm>
            <a:off x="293775" y="2152313"/>
            <a:ext cx="838875" cy="8388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7"/>
          <p:cNvPicPr preferRelativeResize="0"/>
          <p:nvPr/>
        </p:nvPicPr>
        <p:blipFill rotWithShape="1">
          <a:blip r:embed="rId3">
            <a:alphaModFix/>
          </a:blip>
          <a:srcRect/>
          <a:stretch/>
        </p:blipFill>
        <p:spPr>
          <a:xfrm>
            <a:off x="0" y="0"/>
            <a:ext cx="9143997" cy="5143490"/>
          </a:xfrm>
          <a:prstGeom prst="rect">
            <a:avLst/>
          </a:prstGeom>
          <a:noFill/>
          <a:ln>
            <a:noFill/>
          </a:ln>
        </p:spPr>
      </p:pic>
      <p:sp>
        <p:nvSpPr>
          <p:cNvPr id="85" name="Google Shape;85;p17"/>
          <p:cNvSpPr/>
          <p:nvPr/>
        </p:nvSpPr>
        <p:spPr>
          <a:xfrm>
            <a:off x="420100" y="2212475"/>
            <a:ext cx="8317800" cy="1848300"/>
          </a:xfrm>
          <a:prstGeom prst="rect">
            <a:avLst/>
          </a:pr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17"/>
          <p:cNvSpPr txBox="1"/>
          <p:nvPr/>
        </p:nvSpPr>
        <p:spPr>
          <a:xfrm>
            <a:off x="420100" y="2136275"/>
            <a:ext cx="8317800" cy="1847100"/>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rgbClr val="434343"/>
                </a:solidFill>
                <a:latin typeface="Lato"/>
                <a:ea typeface="Lato"/>
                <a:cs typeface="Lato"/>
                <a:sym typeface="Lato"/>
              </a:rPr>
              <a:t>The National Nurse-Led Care Consortium (NNCC) is a non-profit membership organization that supports nurse-led care and nurses at the front lines of care.</a:t>
            </a:r>
            <a:endParaRPr sz="1800" b="0" i="0" u="none" strike="noStrike" cap="none">
              <a:solidFill>
                <a:srgbClr val="434343"/>
              </a:solidFill>
              <a:latin typeface="Lato"/>
              <a:ea typeface="Lato"/>
              <a:cs typeface="Lato"/>
              <a:sym typeface="Lato"/>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rgbClr val="434343"/>
              </a:solidFill>
              <a:latin typeface="Lato"/>
              <a:ea typeface="Lato"/>
              <a:cs typeface="Lato"/>
              <a:sym typeface="Lato"/>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rgbClr val="434343"/>
                </a:solidFill>
                <a:latin typeface="Lato"/>
                <a:ea typeface="Lato"/>
                <a:cs typeface="Lato"/>
                <a:sym typeface="Lato"/>
              </a:rPr>
              <a:t>NNCC supports comprehensive, community-based primary care and public health nursing through policy and advocacy, program development and management, technical assistance and support, and direct, nurse-led healthcare services.</a:t>
            </a:r>
            <a:endParaRPr sz="1800" b="0" i="0" u="none" strike="noStrike" cap="none">
              <a:solidFill>
                <a:srgbClr val="434343"/>
              </a:solidFill>
              <a:latin typeface="Lato"/>
              <a:ea typeface="Lato"/>
              <a:cs typeface="Lato"/>
              <a:sym typeface="La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pic>
        <p:nvPicPr>
          <p:cNvPr id="741" name="Google Shape;741;p104"/>
          <p:cNvPicPr preferRelativeResize="0"/>
          <p:nvPr/>
        </p:nvPicPr>
        <p:blipFill>
          <a:blip r:embed="rId3">
            <a:alphaModFix/>
          </a:blip>
          <a:stretch>
            <a:fillRect/>
          </a:stretch>
        </p:blipFill>
        <p:spPr>
          <a:xfrm>
            <a:off x="293775" y="2152313"/>
            <a:ext cx="838875" cy="838875"/>
          </a:xfrm>
          <a:prstGeom prst="rect">
            <a:avLst/>
          </a:prstGeom>
          <a:noFill/>
          <a:ln>
            <a:noFill/>
          </a:ln>
        </p:spPr>
      </p:pic>
      <p:pic>
        <p:nvPicPr>
          <p:cNvPr id="3" name="Picture 2">
            <a:extLst>
              <a:ext uri="{FF2B5EF4-FFF2-40B4-BE49-F238E27FC236}">
                <a16:creationId xmlns:a16="http://schemas.microsoft.com/office/drawing/2014/main" id="{60430771-D93F-4329-ACE3-840B836092E2}"/>
              </a:ext>
            </a:extLst>
          </p:cNvPr>
          <p:cNvPicPr>
            <a:picLocks noChangeAspect="1"/>
          </p:cNvPicPr>
          <p:nvPr/>
        </p:nvPicPr>
        <p:blipFill>
          <a:blip r:embed="rId4"/>
          <a:stretch>
            <a:fillRect/>
          </a:stretch>
        </p:blipFill>
        <p:spPr>
          <a:xfrm>
            <a:off x="2331434" y="0"/>
            <a:ext cx="4481131" cy="5143500"/>
          </a:xfrm>
          <a:prstGeom prst="rect">
            <a:avLst/>
          </a:prstGeom>
        </p:spPr>
      </p:pic>
    </p:spTree>
    <p:extLst>
      <p:ext uri="{BB962C8B-B14F-4D97-AF65-F5344CB8AC3E}">
        <p14:creationId xmlns:p14="http://schemas.microsoft.com/office/powerpoint/2010/main" val="3315750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45"/>
        <p:cNvGrpSpPr/>
        <p:nvPr/>
      </p:nvGrpSpPr>
      <p:grpSpPr>
        <a:xfrm>
          <a:off x="0" y="0"/>
          <a:ext cx="0" cy="0"/>
          <a:chOff x="0" y="0"/>
          <a:chExt cx="0" cy="0"/>
        </a:xfrm>
      </p:grpSpPr>
      <p:pic>
        <p:nvPicPr>
          <p:cNvPr id="746" name="Google Shape;746;p105"/>
          <p:cNvPicPr preferRelativeResize="0"/>
          <p:nvPr/>
        </p:nvPicPr>
        <p:blipFill>
          <a:blip r:embed="rId3">
            <a:alphaModFix/>
          </a:blip>
          <a:stretch>
            <a:fillRect/>
          </a:stretch>
        </p:blipFill>
        <p:spPr>
          <a:xfrm>
            <a:off x="3149125" y="152400"/>
            <a:ext cx="3439640" cy="4838700"/>
          </a:xfrm>
          <a:prstGeom prst="rect">
            <a:avLst/>
          </a:prstGeom>
          <a:noFill/>
          <a:ln>
            <a:noFill/>
          </a:ln>
        </p:spPr>
      </p:pic>
      <p:pic>
        <p:nvPicPr>
          <p:cNvPr id="747" name="Google Shape;747;p105"/>
          <p:cNvPicPr preferRelativeResize="0"/>
          <p:nvPr/>
        </p:nvPicPr>
        <p:blipFill rotWithShape="1">
          <a:blip r:embed="rId4">
            <a:alphaModFix/>
          </a:blip>
          <a:srcRect l="11437" r="12208"/>
          <a:stretch/>
        </p:blipFill>
        <p:spPr>
          <a:xfrm>
            <a:off x="423775" y="2202125"/>
            <a:ext cx="1002038" cy="7392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pic>
        <p:nvPicPr>
          <p:cNvPr id="753" name="Google Shape;753;p106"/>
          <p:cNvPicPr preferRelativeResize="0"/>
          <p:nvPr/>
        </p:nvPicPr>
        <p:blipFill rotWithShape="1">
          <a:blip r:embed="rId3">
            <a:alphaModFix/>
          </a:blip>
          <a:srcRect r="9551"/>
          <a:stretch/>
        </p:blipFill>
        <p:spPr>
          <a:xfrm>
            <a:off x="493821" y="2053083"/>
            <a:ext cx="697375" cy="679475"/>
          </a:xfrm>
          <a:prstGeom prst="rect">
            <a:avLst/>
          </a:prstGeom>
          <a:noFill/>
          <a:ln>
            <a:noFill/>
          </a:ln>
        </p:spPr>
      </p:pic>
      <p:pic>
        <p:nvPicPr>
          <p:cNvPr id="6" name="Picture 5">
            <a:extLst>
              <a:ext uri="{FF2B5EF4-FFF2-40B4-BE49-F238E27FC236}">
                <a16:creationId xmlns:a16="http://schemas.microsoft.com/office/drawing/2014/main" id="{1F0A4652-4F8B-404B-8BEE-1CB98C99F171}"/>
              </a:ext>
            </a:extLst>
          </p:cNvPr>
          <p:cNvPicPr>
            <a:picLocks noChangeAspect="1"/>
          </p:cNvPicPr>
          <p:nvPr/>
        </p:nvPicPr>
        <p:blipFill>
          <a:blip r:embed="rId4"/>
          <a:stretch>
            <a:fillRect/>
          </a:stretch>
        </p:blipFill>
        <p:spPr>
          <a:xfrm>
            <a:off x="2273753" y="0"/>
            <a:ext cx="4596493" cy="51435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7"/>
          <p:cNvSpPr/>
          <p:nvPr/>
        </p:nvSpPr>
        <p:spPr>
          <a:xfrm>
            <a:off x="8546075" y="0"/>
            <a:ext cx="597900" cy="5143500"/>
          </a:xfrm>
          <a:prstGeom prst="rect">
            <a:avLst/>
          </a:prstGeom>
          <a:solidFill>
            <a:srgbClr val="2FA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27"/>
          <p:cNvSpPr txBox="1"/>
          <p:nvPr/>
        </p:nvSpPr>
        <p:spPr>
          <a:xfrm>
            <a:off x="334850" y="1655275"/>
            <a:ext cx="4378200" cy="1836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dirty="0">
                <a:solidFill>
                  <a:schemeClr val="dk1"/>
                </a:solidFill>
                <a:latin typeface="Lato Black"/>
                <a:ea typeface="Lato Black"/>
                <a:cs typeface="Lato Black"/>
                <a:sym typeface="Lato Black"/>
              </a:rPr>
              <a:t>BREAK OUT GROUPS</a:t>
            </a:r>
          </a:p>
          <a:p>
            <a:pPr marL="0" marR="0">
              <a:lnSpc>
                <a:spcPct val="107000"/>
              </a:lnSpc>
              <a:spcBef>
                <a:spcPts val="0"/>
              </a:spcBef>
              <a:spcAft>
                <a:spcPts val="800"/>
              </a:spcAft>
            </a:pPr>
            <a:r>
              <a:rPr lang="en-US" sz="2000" b="1" dirty="0">
                <a:effectLst/>
                <a:latin typeface="Calibri" panose="020F0502020204030204" pitchFamily="34" charset="0"/>
                <a:ea typeface="Calibri" panose="020F0502020204030204" pitchFamily="34" charset="0"/>
                <a:cs typeface="Calibri" panose="020F0502020204030204" pitchFamily="34" charset="0"/>
              </a:rPr>
              <a:t>Social Media Messaging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9" name="Google Shape;129;p27"/>
          <p:cNvSpPr txBox="1"/>
          <p:nvPr/>
        </p:nvSpPr>
        <p:spPr>
          <a:xfrm>
            <a:off x="80800" y="4825282"/>
            <a:ext cx="6477600" cy="24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800"/>
              <a:buFont typeface="Arial"/>
              <a:buNone/>
            </a:pPr>
            <a:r>
              <a:rPr lang="en-US" sz="800" dirty="0">
                <a:solidFill>
                  <a:schemeClr val="dk1"/>
                </a:solidFill>
              </a:rPr>
              <a:t>NNCC VACCINE CONFIDENCE TRAINING</a:t>
            </a:r>
            <a:endParaRPr sz="800" dirty="0">
              <a:solidFill>
                <a:srgbClr val="3F96C5"/>
              </a:solidFill>
            </a:endParaRPr>
          </a:p>
          <a:p>
            <a:pPr marL="0" lvl="0" indent="0" algn="l" rtl="0">
              <a:spcBef>
                <a:spcPts val="0"/>
              </a:spcBef>
              <a:spcAft>
                <a:spcPts val="0"/>
              </a:spcAft>
              <a:buClr>
                <a:schemeClr val="dk1"/>
              </a:buClr>
              <a:buSzPts val="800"/>
              <a:buFont typeface="Arial"/>
              <a:buNone/>
            </a:pPr>
            <a:endParaRPr sz="800" dirty="0">
              <a:solidFill>
                <a:srgbClr val="3F96C5"/>
              </a:solidFill>
            </a:endParaRPr>
          </a:p>
          <a:p>
            <a:pPr marL="0" lvl="0" indent="0" algn="l" rtl="0">
              <a:spcBef>
                <a:spcPts val="0"/>
              </a:spcBef>
              <a:spcAft>
                <a:spcPts val="0"/>
              </a:spcAft>
              <a:buClr>
                <a:schemeClr val="dk1"/>
              </a:buClr>
              <a:buSzPts val="800"/>
              <a:buFont typeface="Arial"/>
              <a:buNone/>
            </a:pPr>
            <a:endParaRPr sz="800" dirty="0">
              <a:solidFill>
                <a:srgbClr val="3F96C5"/>
              </a:solidFill>
            </a:endParaRPr>
          </a:p>
          <a:p>
            <a:pPr marL="0" marR="0" lvl="0" indent="0" algn="l" rtl="0">
              <a:lnSpc>
                <a:spcPct val="100000"/>
              </a:lnSpc>
              <a:spcBef>
                <a:spcPts val="0"/>
              </a:spcBef>
              <a:spcAft>
                <a:spcPts val="0"/>
              </a:spcAft>
              <a:buClr>
                <a:srgbClr val="000000"/>
              </a:buClr>
              <a:buSzPts val="800"/>
              <a:buFont typeface="Arial"/>
              <a:buNone/>
            </a:pPr>
            <a:endParaRPr sz="800" dirty="0">
              <a:solidFill>
                <a:srgbClr val="3F96C5"/>
              </a:solidFill>
            </a:endParaRPr>
          </a:p>
        </p:txBody>
      </p:sp>
    </p:spTree>
    <p:extLst>
      <p:ext uri="{BB962C8B-B14F-4D97-AF65-F5344CB8AC3E}">
        <p14:creationId xmlns:p14="http://schemas.microsoft.com/office/powerpoint/2010/main" val="3863537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7"/>
          <p:cNvSpPr/>
          <p:nvPr/>
        </p:nvSpPr>
        <p:spPr>
          <a:xfrm>
            <a:off x="8546075" y="0"/>
            <a:ext cx="597900" cy="5143500"/>
          </a:xfrm>
          <a:prstGeom prst="rect">
            <a:avLst/>
          </a:prstGeom>
          <a:solidFill>
            <a:srgbClr val="2FA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27"/>
          <p:cNvSpPr txBox="1"/>
          <p:nvPr/>
        </p:nvSpPr>
        <p:spPr>
          <a:xfrm>
            <a:off x="334850" y="2122000"/>
            <a:ext cx="4378200" cy="1836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dirty="0">
                <a:solidFill>
                  <a:schemeClr val="dk1"/>
                </a:solidFill>
                <a:latin typeface="Lato Black"/>
                <a:ea typeface="Lato Black"/>
                <a:cs typeface="Lato Black"/>
                <a:sym typeface="Lato Black"/>
              </a:rPr>
              <a:t>REPORT OUT</a:t>
            </a:r>
          </a:p>
          <a:p>
            <a:pPr marL="0" marR="0" lvl="0" indent="0" algn="l" rtl="0">
              <a:lnSpc>
                <a:spcPct val="100000"/>
              </a:lnSpc>
              <a:spcBef>
                <a:spcPts val="0"/>
              </a:spcBef>
              <a:spcAft>
                <a:spcPts val="0"/>
              </a:spcAft>
              <a:buClr>
                <a:srgbClr val="000000"/>
              </a:buClr>
              <a:buSzPts val="3600"/>
              <a:buFont typeface="Arial"/>
              <a:buNone/>
            </a:pPr>
            <a:endParaRPr lang="en-US" sz="2000" b="0" i="0" u="none" strike="noStrike" cap="none" dirty="0">
              <a:solidFill>
                <a:schemeClr val="dk1"/>
              </a:solidFill>
              <a:latin typeface="Lato Black"/>
              <a:ea typeface="Lato Black"/>
              <a:cs typeface="Lato Black"/>
              <a:sym typeface="Lato Black"/>
            </a:endParaRPr>
          </a:p>
          <a:p>
            <a:pPr marL="0" marR="0" lvl="0" indent="0" algn="l" rtl="0">
              <a:lnSpc>
                <a:spcPct val="100000"/>
              </a:lnSpc>
              <a:spcBef>
                <a:spcPts val="0"/>
              </a:spcBef>
              <a:spcAft>
                <a:spcPts val="0"/>
              </a:spcAft>
              <a:buClr>
                <a:srgbClr val="000000"/>
              </a:buClr>
              <a:buSzPts val="3600"/>
              <a:buFont typeface="Arial"/>
              <a:buNone/>
            </a:pPr>
            <a:endParaRPr sz="2000" b="0" i="0" u="none" strike="noStrike" cap="none" dirty="0">
              <a:solidFill>
                <a:schemeClr val="dk1"/>
              </a:solidFill>
              <a:latin typeface="Lato Black"/>
              <a:ea typeface="Lato Black"/>
              <a:cs typeface="Lato Black"/>
              <a:sym typeface="Lato Black"/>
            </a:endParaRPr>
          </a:p>
        </p:txBody>
      </p:sp>
      <p:sp>
        <p:nvSpPr>
          <p:cNvPr id="129" name="Google Shape;129;p27"/>
          <p:cNvSpPr txBox="1"/>
          <p:nvPr/>
        </p:nvSpPr>
        <p:spPr>
          <a:xfrm>
            <a:off x="80800" y="4825282"/>
            <a:ext cx="6477600" cy="24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800"/>
              <a:buFont typeface="Arial"/>
              <a:buNone/>
            </a:pPr>
            <a:r>
              <a:rPr lang="en-US" sz="800" dirty="0">
                <a:solidFill>
                  <a:schemeClr val="dk1"/>
                </a:solidFill>
              </a:rPr>
              <a:t>NNCC VACCINE CONFIDENCE TRAINING</a:t>
            </a:r>
            <a:endParaRPr sz="800" dirty="0">
              <a:solidFill>
                <a:srgbClr val="3F96C5"/>
              </a:solidFill>
            </a:endParaRPr>
          </a:p>
          <a:p>
            <a:pPr marL="0" lvl="0" indent="0" algn="l" rtl="0">
              <a:spcBef>
                <a:spcPts val="0"/>
              </a:spcBef>
              <a:spcAft>
                <a:spcPts val="0"/>
              </a:spcAft>
              <a:buClr>
                <a:schemeClr val="dk1"/>
              </a:buClr>
              <a:buSzPts val="800"/>
              <a:buFont typeface="Arial"/>
              <a:buNone/>
            </a:pPr>
            <a:endParaRPr sz="800" dirty="0">
              <a:solidFill>
                <a:srgbClr val="3F96C5"/>
              </a:solidFill>
            </a:endParaRPr>
          </a:p>
          <a:p>
            <a:pPr marL="0" lvl="0" indent="0" algn="l" rtl="0">
              <a:spcBef>
                <a:spcPts val="0"/>
              </a:spcBef>
              <a:spcAft>
                <a:spcPts val="0"/>
              </a:spcAft>
              <a:buClr>
                <a:schemeClr val="dk1"/>
              </a:buClr>
              <a:buSzPts val="800"/>
              <a:buFont typeface="Arial"/>
              <a:buNone/>
            </a:pPr>
            <a:endParaRPr sz="800" dirty="0">
              <a:solidFill>
                <a:srgbClr val="3F96C5"/>
              </a:solidFill>
            </a:endParaRPr>
          </a:p>
          <a:p>
            <a:pPr marL="0" marR="0" lvl="0" indent="0" algn="l" rtl="0">
              <a:lnSpc>
                <a:spcPct val="100000"/>
              </a:lnSpc>
              <a:spcBef>
                <a:spcPts val="0"/>
              </a:spcBef>
              <a:spcAft>
                <a:spcPts val="0"/>
              </a:spcAft>
              <a:buClr>
                <a:srgbClr val="000000"/>
              </a:buClr>
              <a:buSzPts val="800"/>
              <a:buFont typeface="Arial"/>
              <a:buNone/>
            </a:pPr>
            <a:endParaRPr sz="800" dirty="0">
              <a:solidFill>
                <a:srgbClr val="3F96C5"/>
              </a:solidFill>
            </a:endParaRPr>
          </a:p>
        </p:txBody>
      </p:sp>
    </p:spTree>
    <p:extLst>
      <p:ext uri="{BB962C8B-B14F-4D97-AF65-F5344CB8AC3E}">
        <p14:creationId xmlns:p14="http://schemas.microsoft.com/office/powerpoint/2010/main" val="16723341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3"/>
          <p:cNvSpPr/>
          <p:nvPr/>
        </p:nvSpPr>
        <p:spPr>
          <a:xfrm>
            <a:off x="8546075" y="0"/>
            <a:ext cx="597900" cy="5143500"/>
          </a:xfrm>
          <a:prstGeom prst="rect">
            <a:avLst/>
          </a:prstGeom>
          <a:solidFill>
            <a:srgbClr val="2FA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33"/>
          <p:cNvSpPr txBox="1"/>
          <p:nvPr/>
        </p:nvSpPr>
        <p:spPr>
          <a:xfrm>
            <a:off x="334850" y="1655275"/>
            <a:ext cx="4378200" cy="1836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dirty="0">
                <a:solidFill>
                  <a:schemeClr val="dk1"/>
                </a:solidFill>
                <a:latin typeface="Lato Black"/>
                <a:ea typeface="Lato Black"/>
                <a:cs typeface="Lato Black"/>
                <a:sym typeface="Lato Black"/>
              </a:rPr>
              <a:t>QUESTIONS?</a:t>
            </a:r>
            <a:endParaRPr sz="3600" b="0" i="0" u="none" strike="noStrike" cap="none" dirty="0">
              <a:solidFill>
                <a:schemeClr val="dk1"/>
              </a:solidFill>
              <a:latin typeface="Lato Black"/>
              <a:ea typeface="Lato Black"/>
              <a:cs typeface="Lato Black"/>
              <a:sym typeface="Lato Black"/>
            </a:endParaRPr>
          </a:p>
        </p:txBody>
      </p:sp>
      <p:sp>
        <p:nvSpPr>
          <p:cNvPr id="205" name="Google Shape;205;p33"/>
          <p:cNvSpPr txBox="1"/>
          <p:nvPr/>
        </p:nvSpPr>
        <p:spPr>
          <a:xfrm>
            <a:off x="80800" y="4825282"/>
            <a:ext cx="6477600" cy="24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800"/>
              <a:buFont typeface="Arial"/>
              <a:buNone/>
            </a:pPr>
            <a:r>
              <a:rPr lang="en-US" sz="800" dirty="0">
                <a:solidFill>
                  <a:schemeClr val="dk1"/>
                </a:solidFill>
              </a:rPr>
              <a:t>NNCC VACCINE CONFIDENCE TRAINING</a:t>
            </a:r>
            <a:endParaRPr sz="800" dirty="0">
              <a:solidFill>
                <a:srgbClr val="3F96C5"/>
              </a:solidFill>
            </a:endParaRPr>
          </a:p>
          <a:p>
            <a:pPr marL="0" lvl="0" indent="0" algn="l" rtl="0">
              <a:spcBef>
                <a:spcPts val="0"/>
              </a:spcBef>
              <a:spcAft>
                <a:spcPts val="0"/>
              </a:spcAft>
              <a:buClr>
                <a:schemeClr val="dk1"/>
              </a:buClr>
              <a:buSzPts val="800"/>
              <a:buFont typeface="Arial"/>
              <a:buNone/>
            </a:pPr>
            <a:endParaRPr sz="800" dirty="0">
              <a:solidFill>
                <a:srgbClr val="3F96C5"/>
              </a:solidFill>
            </a:endParaRPr>
          </a:p>
          <a:p>
            <a:pPr marL="0" lvl="0" indent="0" algn="l" rtl="0">
              <a:spcBef>
                <a:spcPts val="0"/>
              </a:spcBef>
              <a:spcAft>
                <a:spcPts val="0"/>
              </a:spcAft>
              <a:buClr>
                <a:schemeClr val="dk1"/>
              </a:buClr>
              <a:buSzPts val="800"/>
              <a:buFont typeface="Arial"/>
              <a:buNone/>
            </a:pPr>
            <a:endParaRPr sz="800" dirty="0">
              <a:solidFill>
                <a:srgbClr val="3F96C5"/>
              </a:solidFill>
            </a:endParaRPr>
          </a:p>
          <a:p>
            <a:pPr marL="0" marR="0" lvl="0" indent="0" algn="l" rtl="0">
              <a:lnSpc>
                <a:spcPct val="100000"/>
              </a:lnSpc>
              <a:spcBef>
                <a:spcPts val="0"/>
              </a:spcBef>
              <a:spcAft>
                <a:spcPts val="0"/>
              </a:spcAft>
              <a:buClr>
                <a:srgbClr val="000000"/>
              </a:buClr>
              <a:buSzPts val="800"/>
              <a:buFont typeface="Arial"/>
              <a:buNone/>
            </a:pPr>
            <a:endParaRPr sz="800" dirty="0">
              <a:solidFill>
                <a:srgbClr val="3F96C5"/>
              </a:solidFill>
            </a:endParaRPr>
          </a:p>
        </p:txBody>
      </p:sp>
    </p:spTree>
    <p:extLst>
      <p:ext uri="{BB962C8B-B14F-4D97-AF65-F5344CB8AC3E}">
        <p14:creationId xmlns:p14="http://schemas.microsoft.com/office/powerpoint/2010/main" val="24362975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1"/>
          <p:cNvSpPr txBox="1"/>
          <p:nvPr/>
        </p:nvSpPr>
        <p:spPr>
          <a:xfrm>
            <a:off x="324150" y="4800050"/>
            <a:ext cx="6909300" cy="293700"/>
          </a:xfrm>
          <a:prstGeom prst="rect">
            <a:avLst/>
          </a:prstGeom>
          <a:noFill/>
          <a:ln>
            <a:noFill/>
          </a:ln>
        </p:spPr>
        <p:txBody>
          <a:bodyPr spcFirstLastPara="1" wrap="square" lIns="91400" tIns="91400" rIns="91400" bIns="91400" anchor="t" anchorCtr="0">
            <a:noAutofit/>
          </a:bodyPr>
          <a:lstStyle/>
          <a:p>
            <a:pPr marL="0" marR="0" lvl="0" indent="0" algn="l" rtl="0">
              <a:lnSpc>
                <a:spcPct val="100000"/>
              </a:lnSpc>
              <a:spcBef>
                <a:spcPts val="0"/>
              </a:spcBef>
              <a:spcAft>
                <a:spcPts val="0"/>
              </a:spcAft>
              <a:buClr>
                <a:srgbClr val="3F96C5"/>
              </a:buClr>
              <a:buSzPts val="8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31"/>
          <p:cNvSpPr/>
          <p:nvPr/>
        </p:nvSpPr>
        <p:spPr>
          <a:xfrm rot="5400000">
            <a:off x="4319825" y="-4233825"/>
            <a:ext cx="512100" cy="9151500"/>
          </a:xfrm>
          <a:prstGeom prst="rect">
            <a:avLst/>
          </a:prstGeom>
          <a:solidFill>
            <a:srgbClr val="2FA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31"/>
          <p:cNvSpPr txBox="1"/>
          <p:nvPr/>
        </p:nvSpPr>
        <p:spPr>
          <a:xfrm>
            <a:off x="64250" y="59250"/>
            <a:ext cx="6808800" cy="58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1" i="0" u="none" strike="noStrike" cap="none" dirty="0">
                <a:solidFill>
                  <a:srgbClr val="FFFFFF"/>
                </a:solidFill>
                <a:latin typeface="Lato"/>
                <a:ea typeface="Lato"/>
                <a:cs typeface="Lato"/>
                <a:sym typeface="Lato"/>
              </a:rPr>
              <a:t>ADDITIONAL RESOURCES</a:t>
            </a:r>
            <a:endParaRPr sz="2400" b="1" i="0" u="none" strike="noStrike" cap="none" dirty="0">
              <a:solidFill>
                <a:srgbClr val="FFFFFF"/>
              </a:solidFill>
              <a:latin typeface="Lato"/>
              <a:ea typeface="Lato"/>
              <a:cs typeface="Lato"/>
              <a:sym typeface="Lato"/>
            </a:endParaRPr>
          </a:p>
        </p:txBody>
      </p:sp>
      <p:sp>
        <p:nvSpPr>
          <p:cNvPr id="180" name="Google Shape;180;p31"/>
          <p:cNvSpPr txBox="1"/>
          <p:nvPr/>
        </p:nvSpPr>
        <p:spPr>
          <a:xfrm>
            <a:off x="80800" y="4825282"/>
            <a:ext cx="6477600" cy="24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800"/>
              <a:buFont typeface="Arial"/>
              <a:buNone/>
            </a:pPr>
            <a:r>
              <a:rPr lang="en-US" sz="800" dirty="0">
                <a:solidFill>
                  <a:schemeClr val="dk1"/>
                </a:solidFill>
              </a:rPr>
              <a:t>NNCC VACCINE CONFIDENCE TRAINING</a:t>
            </a:r>
            <a:endParaRPr sz="800" dirty="0">
              <a:solidFill>
                <a:srgbClr val="3F96C5"/>
              </a:solidFill>
            </a:endParaRPr>
          </a:p>
        </p:txBody>
      </p:sp>
      <p:sp>
        <p:nvSpPr>
          <p:cNvPr id="181" name="Google Shape;181;p31"/>
          <p:cNvSpPr/>
          <p:nvPr/>
        </p:nvSpPr>
        <p:spPr>
          <a:xfrm>
            <a:off x="1581350" y="1860963"/>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1"/>
          <p:cNvSpPr/>
          <p:nvPr/>
        </p:nvSpPr>
        <p:spPr>
          <a:xfrm>
            <a:off x="4248125" y="1866088"/>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1"/>
          <p:cNvSpPr/>
          <p:nvPr/>
        </p:nvSpPr>
        <p:spPr>
          <a:xfrm>
            <a:off x="6881600" y="1839688"/>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1"/>
          <p:cNvSpPr txBox="1"/>
          <p:nvPr/>
        </p:nvSpPr>
        <p:spPr>
          <a:xfrm>
            <a:off x="580800" y="666375"/>
            <a:ext cx="7982400" cy="4914135"/>
          </a:xfrm>
          <a:prstGeom prst="rect">
            <a:avLst/>
          </a:prstGeom>
          <a:noFill/>
          <a:ln>
            <a:noFill/>
          </a:ln>
        </p:spPr>
        <p:txBody>
          <a:bodyPr spcFirstLastPara="1" wrap="square" lIns="91425" tIns="91425" rIns="91425" bIns="91425" anchor="t" anchorCtr="0">
            <a:spAutoFit/>
          </a:bodyPr>
          <a:lstStyle/>
          <a:p>
            <a:pPr>
              <a:spcBef>
                <a:spcPts val="1000"/>
              </a:spcBef>
              <a:buSzPts val="1100"/>
            </a:pPr>
            <a:r>
              <a:rPr lang="en-US" sz="2400" b="0" i="0" dirty="0">
                <a:solidFill>
                  <a:srgbClr val="000000"/>
                </a:solidFill>
                <a:effectLst/>
                <a:latin typeface="Calibri" panose="020F0502020204030204" pitchFamily="34" charset="0"/>
                <a:cs typeface="Calibri" panose="020F0502020204030204" pitchFamily="34" charset="0"/>
              </a:rPr>
              <a:t>Centers for Disease Control and Prevention</a:t>
            </a:r>
            <a:endParaRPr lang="en-US" sz="2400" b="0" i="0" dirty="0">
              <a:solidFill>
                <a:srgbClr val="000000"/>
              </a:solidFill>
              <a:effectLst/>
              <a:latin typeface="Calibri" panose="020F0502020204030204" pitchFamily="34" charset="0"/>
              <a:cs typeface="Calibri" panose="020F0502020204030204" pitchFamily="34" charset="0"/>
              <a:hlinkClick r:id="rId3"/>
            </a:endParaRPr>
          </a:p>
          <a:p>
            <a:pPr marL="342900" indent="-342900">
              <a:spcBef>
                <a:spcPts val="1000"/>
              </a:spcBef>
              <a:buSzPts val="1100"/>
              <a:buFont typeface="Arial" panose="020B0604020202020204" pitchFamily="34" charset="0"/>
              <a:buChar char="•"/>
            </a:pPr>
            <a:r>
              <a:rPr lang="en-US" sz="2000" b="0" i="0" dirty="0">
                <a:solidFill>
                  <a:srgbClr val="000000"/>
                </a:solidFill>
                <a:effectLst/>
                <a:latin typeface="Calibri" panose="020F0502020204030204" pitchFamily="34" charset="0"/>
                <a:cs typeface="Calibri" panose="020F0502020204030204" pitchFamily="34" charset="0"/>
                <a:hlinkClick r:id="rId3"/>
              </a:rPr>
              <a:t>CDC Social Media Tools, Guidelines &amp; Best Practices</a:t>
            </a:r>
            <a:endParaRPr lang="en-US" sz="2000" b="0" i="0" dirty="0">
              <a:solidFill>
                <a:srgbClr val="000000"/>
              </a:solidFill>
              <a:effectLst/>
              <a:latin typeface="Calibri" panose="020F0502020204030204" pitchFamily="34" charset="0"/>
              <a:cs typeface="Calibri" panose="020F0502020204030204" pitchFamily="34" charset="0"/>
            </a:endParaRPr>
          </a:p>
          <a:p>
            <a:pPr marL="342900" indent="-342900">
              <a:spcBef>
                <a:spcPts val="1000"/>
              </a:spcBef>
              <a:buSzPts val="1100"/>
              <a:buFont typeface="Arial" panose="020B0604020202020204" pitchFamily="34" charset="0"/>
              <a:buChar char="•"/>
            </a:pPr>
            <a:r>
              <a:rPr lang="en-US" sz="2000" b="0" i="0" dirty="0">
                <a:solidFill>
                  <a:srgbClr val="000000"/>
                </a:solidFill>
                <a:effectLst/>
                <a:latin typeface="Calibri" panose="020F0502020204030204" pitchFamily="34" charset="0"/>
                <a:cs typeface="Calibri" panose="020F0502020204030204" pitchFamily="34" charset="0"/>
                <a:hlinkClick r:id="rId4"/>
              </a:rPr>
              <a:t>CDC Social Media Tools</a:t>
            </a:r>
            <a:endParaRPr lang="en-US" sz="2000" b="0" i="0" dirty="0">
              <a:solidFill>
                <a:srgbClr val="000000"/>
              </a:solidFill>
              <a:effectLst/>
              <a:latin typeface="Calibri" panose="020F0502020204030204" pitchFamily="34" charset="0"/>
              <a:cs typeface="Calibri" panose="020F0502020204030204" pitchFamily="34" charset="0"/>
            </a:endParaRPr>
          </a:p>
          <a:p>
            <a:pPr marL="342900" indent="-342900">
              <a:spcBef>
                <a:spcPts val="1000"/>
              </a:spcBef>
              <a:buSzPts val="1100"/>
              <a:buFont typeface="Arial" panose="020B0604020202020204" pitchFamily="34" charset="0"/>
              <a:buChar char="•"/>
            </a:pPr>
            <a:r>
              <a:rPr lang="en-US" sz="2000" dirty="0">
                <a:latin typeface="Calibri" panose="020F0502020204030204" pitchFamily="34" charset="0"/>
                <a:cs typeface="Calibri" panose="020F0502020204030204" pitchFamily="34" charset="0"/>
                <a:hlinkClick r:id="rId5"/>
              </a:rPr>
              <a:t>CDC </a:t>
            </a:r>
            <a:r>
              <a:rPr lang="en-US" sz="2000" b="0" i="0" dirty="0">
                <a:solidFill>
                  <a:srgbClr val="000000"/>
                </a:solidFill>
                <a:effectLst/>
                <a:latin typeface="Calibri" panose="020F0502020204030204" pitchFamily="34" charset="0"/>
                <a:cs typeface="Calibri" panose="020F0502020204030204" pitchFamily="34" charset="0"/>
                <a:hlinkClick r:id="rId5"/>
              </a:rPr>
              <a:t>Social Media Toolkit: COVID-19 Vaccinations</a:t>
            </a:r>
            <a:endParaRPr lang="en-US" sz="2000" b="0" i="0" dirty="0">
              <a:solidFill>
                <a:srgbClr val="000000"/>
              </a:solidFill>
              <a:effectLst/>
              <a:latin typeface="Calibri" panose="020F0502020204030204" pitchFamily="34" charset="0"/>
              <a:cs typeface="Calibri" panose="020F0502020204030204" pitchFamily="34" charset="0"/>
            </a:endParaRPr>
          </a:p>
          <a:p>
            <a:pPr>
              <a:spcBef>
                <a:spcPts val="1000"/>
              </a:spcBef>
              <a:buSzPts val="1100"/>
            </a:pPr>
            <a:endParaRPr lang="en-US" sz="1050" b="0" i="0" dirty="0">
              <a:solidFill>
                <a:srgbClr val="000000"/>
              </a:solidFill>
              <a:effectLst/>
              <a:latin typeface="Calibri" panose="020F0502020204030204" pitchFamily="34" charset="0"/>
              <a:cs typeface="Calibri" panose="020F0502020204030204" pitchFamily="34" charset="0"/>
            </a:endParaRPr>
          </a:p>
          <a:p>
            <a:pPr>
              <a:spcBef>
                <a:spcPts val="1000"/>
              </a:spcBef>
              <a:buSzPts val="1100"/>
            </a:pPr>
            <a:r>
              <a:rPr lang="en-US" sz="2400" b="0" i="0" dirty="0">
                <a:solidFill>
                  <a:srgbClr val="000000"/>
                </a:solidFill>
                <a:effectLst/>
                <a:latin typeface="Calibri" panose="020F0502020204030204" pitchFamily="34" charset="0"/>
                <a:cs typeface="Calibri" panose="020F0502020204030204" pitchFamily="34" charset="0"/>
              </a:rPr>
              <a:t>Public Health Communications Collaborative</a:t>
            </a:r>
          </a:p>
          <a:p>
            <a:pPr marL="342900" lvl="2" indent="-342900">
              <a:spcBef>
                <a:spcPts val="1000"/>
              </a:spcBef>
              <a:buSzPts val="1100"/>
              <a:buFont typeface="Arial" panose="020B0604020202020204" pitchFamily="34" charset="0"/>
              <a:buChar char="•"/>
            </a:pPr>
            <a:r>
              <a:rPr lang="en-US" sz="2000" b="0" i="0" dirty="0">
                <a:solidFill>
                  <a:srgbClr val="000000"/>
                </a:solidFill>
                <a:effectLst/>
                <a:latin typeface="Calibri" panose="020F0502020204030204" pitchFamily="34" charset="0"/>
                <a:cs typeface="Calibri" panose="020F0502020204030204" pitchFamily="34" charset="0"/>
                <a:hlinkClick r:id="rId6"/>
              </a:rPr>
              <a:t>Daily Downloads</a:t>
            </a:r>
            <a:r>
              <a:rPr lang="en-US" sz="2000" b="0" i="0" dirty="0">
                <a:solidFill>
                  <a:srgbClr val="000000"/>
                </a:solidFill>
                <a:effectLst/>
                <a:latin typeface="Calibri" panose="020F0502020204030204" pitchFamily="34" charset="0"/>
                <a:cs typeface="Calibri" panose="020F0502020204030204" pitchFamily="34" charset="0"/>
              </a:rPr>
              <a:t> (ready-to-use social media graphics)</a:t>
            </a:r>
          </a:p>
          <a:p>
            <a:pPr marL="342900" lvl="2" indent="-342900">
              <a:spcBef>
                <a:spcPts val="1000"/>
              </a:spcBef>
              <a:buSzPts val="1100"/>
              <a:buFont typeface="Arial" panose="020B0604020202020204" pitchFamily="34" charset="0"/>
              <a:buChar char="•"/>
            </a:pPr>
            <a:r>
              <a:rPr lang="en-US" sz="2000" dirty="0">
                <a:latin typeface="Calibri" panose="020F0502020204030204" pitchFamily="34" charset="0"/>
                <a:cs typeface="Calibri" panose="020F0502020204030204" pitchFamily="34" charset="0"/>
                <a:hlinkClick r:id="rId7"/>
              </a:rPr>
              <a:t>Messaging Resources</a:t>
            </a:r>
            <a:r>
              <a:rPr lang="en-US" sz="2000" b="0" i="0" dirty="0">
                <a:solidFill>
                  <a:srgbClr val="000000"/>
                </a:solidFill>
                <a:effectLst/>
                <a:latin typeface="Calibri" panose="020F0502020204030204" pitchFamily="34" charset="0"/>
                <a:cs typeface="Calibri" panose="020F0502020204030204" pitchFamily="34" charset="0"/>
              </a:rPr>
              <a:t> (talking points, infographics, and toolkits for COVID-19 communications)</a:t>
            </a:r>
          </a:p>
          <a:p>
            <a:pPr marL="285750" indent="-285750">
              <a:spcBef>
                <a:spcPts val="1000"/>
              </a:spcBef>
              <a:buSzPts val="1100"/>
              <a:buFont typeface="Arial" panose="020B0604020202020204" pitchFamily="34" charset="0"/>
              <a:buChar char="•"/>
            </a:pPr>
            <a:endParaRPr lang="en-US" sz="2000" b="0" i="0" dirty="0">
              <a:solidFill>
                <a:srgbClr val="000000"/>
              </a:solidFill>
              <a:effectLst/>
              <a:latin typeface="Merriweather" panose="00000500000000000000" pitchFamily="2" charset="0"/>
            </a:endParaRPr>
          </a:p>
          <a:p>
            <a:pPr marL="285750" lvl="0" indent="-285750" algn="l" rtl="0">
              <a:spcBef>
                <a:spcPts val="1000"/>
              </a:spcBef>
              <a:spcAft>
                <a:spcPts val="0"/>
              </a:spcAft>
              <a:buClr>
                <a:srgbClr val="000000"/>
              </a:buClr>
              <a:buSzPts val="1100"/>
              <a:buFont typeface="Arial" panose="020B0604020202020204" pitchFamily="34" charset="0"/>
              <a:buChar char="•"/>
            </a:pPr>
            <a:endParaRPr sz="1600" dirty="0">
              <a:highlight>
                <a:srgbClr val="FFFFFF"/>
              </a:highlight>
              <a:latin typeface="Lato"/>
              <a:ea typeface="Lato"/>
              <a:cs typeface="Lato"/>
              <a:sym typeface="Lato"/>
            </a:endParaRPr>
          </a:p>
        </p:txBody>
      </p:sp>
    </p:spTree>
    <p:extLst>
      <p:ext uri="{BB962C8B-B14F-4D97-AF65-F5344CB8AC3E}">
        <p14:creationId xmlns:p14="http://schemas.microsoft.com/office/powerpoint/2010/main" val="31911982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5"/>
          <p:cNvSpPr txBox="1">
            <a:spLocks noGrp="1"/>
          </p:cNvSpPr>
          <p:nvPr>
            <p:ph type="title"/>
          </p:nvPr>
        </p:nvSpPr>
        <p:spPr>
          <a:xfrm>
            <a:off x="311700" y="1785037"/>
            <a:ext cx="8520600" cy="1573426"/>
          </a:xfrm>
          <a:prstGeom prst="rect">
            <a:avLst/>
          </a:prstGeom>
          <a:solidFill>
            <a:schemeClr val="lt1"/>
          </a:solidFill>
          <a:ln>
            <a:noFill/>
          </a:ln>
        </p:spPr>
        <p:txBody>
          <a:bodyPr spcFirstLastPara="1" wrap="square" lIns="91400" tIns="91400" rIns="91400" bIns="914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400" b="1" dirty="0">
                <a:solidFill>
                  <a:srgbClr val="007499"/>
                </a:solidFill>
                <a:latin typeface="Calibri"/>
                <a:ea typeface="Calibri"/>
                <a:cs typeface="Calibri"/>
                <a:sym typeface="Calibri"/>
              </a:rPr>
              <a:t>We want to hear your stories!</a:t>
            </a:r>
            <a:br>
              <a:rPr lang="en-US" sz="3400" b="1" dirty="0">
                <a:solidFill>
                  <a:srgbClr val="007499"/>
                </a:solidFill>
                <a:latin typeface="Calibri"/>
                <a:ea typeface="Calibri"/>
                <a:cs typeface="Calibri"/>
                <a:sym typeface="Calibri"/>
              </a:rPr>
            </a:br>
            <a:r>
              <a:rPr lang="en-US" sz="2800" b="1" dirty="0">
                <a:solidFill>
                  <a:schemeClr val="bg2"/>
                </a:solidFill>
                <a:latin typeface="Calibri"/>
                <a:ea typeface="Calibri"/>
                <a:cs typeface="Calibri"/>
                <a:sym typeface="Calibri"/>
              </a:rPr>
              <a:t>@NurseLedCare</a:t>
            </a:r>
            <a:br>
              <a:rPr lang="en-US" sz="2800" b="1" dirty="0">
                <a:solidFill>
                  <a:schemeClr val="bg2"/>
                </a:solidFill>
                <a:latin typeface="Calibri"/>
                <a:ea typeface="Calibri"/>
                <a:cs typeface="Calibri"/>
                <a:sym typeface="Calibri"/>
              </a:rPr>
            </a:br>
            <a:r>
              <a:rPr lang="en-US" sz="2800" b="1" dirty="0">
                <a:solidFill>
                  <a:schemeClr val="bg2"/>
                </a:solidFill>
                <a:latin typeface="Calibri"/>
                <a:ea typeface="Calibri"/>
                <a:cs typeface="Calibri"/>
                <a:sym typeface="Calibri"/>
              </a:rPr>
              <a:t>#NursesMakeChangeHappen</a:t>
            </a:r>
            <a:endParaRPr sz="2800" b="1" dirty="0">
              <a:solidFill>
                <a:schemeClr val="bg2"/>
              </a:solidFill>
              <a:latin typeface="Calibri"/>
              <a:ea typeface="Calibri"/>
              <a:cs typeface="Calibri"/>
              <a:sym typeface="Calibri"/>
            </a:endParaRPr>
          </a:p>
        </p:txBody>
      </p:sp>
    </p:spTree>
    <p:extLst>
      <p:ext uri="{BB962C8B-B14F-4D97-AF65-F5344CB8AC3E}">
        <p14:creationId xmlns:p14="http://schemas.microsoft.com/office/powerpoint/2010/main" val="5369883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5"/>
          <p:cNvSpPr txBox="1">
            <a:spLocks noGrp="1"/>
          </p:cNvSpPr>
          <p:nvPr>
            <p:ph type="title"/>
          </p:nvPr>
        </p:nvSpPr>
        <p:spPr>
          <a:xfrm>
            <a:off x="311700" y="1785037"/>
            <a:ext cx="8520600" cy="1573426"/>
          </a:xfrm>
          <a:prstGeom prst="rect">
            <a:avLst/>
          </a:prstGeom>
          <a:solidFill>
            <a:schemeClr val="lt1"/>
          </a:solidFill>
          <a:ln>
            <a:noFill/>
          </a:ln>
        </p:spPr>
        <p:txBody>
          <a:bodyPr spcFirstLastPara="1" wrap="square" lIns="91400" tIns="91400" rIns="91400" bIns="914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400" b="1" dirty="0">
                <a:solidFill>
                  <a:srgbClr val="007499"/>
                </a:solidFill>
                <a:latin typeface="Calibri"/>
                <a:ea typeface="Calibri"/>
                <a:cs typeface="Calibri"/>
                <a:sym typeface="Calibri"/>
              </a:rPr>
              <a:t>Please submit questions through this </a:t>
            </a:r>
            <a:r>
              <a:rPr lang="en-US" sz="3400" b="1" dirty="0">
                <a:solidFill>
                  <a:srgbClr val="007499"/>
                </a:solidFill>
                <a:latin typeface="Calibri"/>
                <a:ea typeface="Calibri"/>
                <a:cs typeface="Calibri"/>
                <a:sym typeface="Calibri"/>
                <a:hlinkClick r:id="rId3"/>
              </a:rPr>
              <a:t>Google Form</a:t>
            </a:r>
            <a:r>
              <a:rPr lang="en-US" sz="3400" b="1" dirty="0">
                <a:solidFill>
                  <a:srgbClr val="007499"/>
                </a:solidFill>
                <a:latin typeface="Calibri"/>
                <a:ea typeface="Calibri"/>
                <a:cs typeface="Calibri"/>
                <a:sym typeface="Calibri"/>
              </a:rPr>
              <a:t>. We will address them during the live session on November 4</a:t>
            </a:r>
            <a:r>
              <a:rPr lang="en-US" sz="3400" b="1" baseline="30000" dirty="0">
                <a:solidFill>
                  <a:srgbClr val="007499"/>
                </a:solidFill>
                <a:latin typeface="Calibri"/>
                <a:ea typeface="Calibri"/>
                <a:cs typeface="Calibri"/>
                <a:sym typeface="Calibri"/>
              </a:rPr>
              <a:t>th</a:t>
            </a:r>
            <a:r>
              <a:rPr lang="en-US" sz="3400" b="1" dirty="0">
                <a:solidFill>
                  <a:srgbClr val="007499"/>
                </a:solidFill>
                <a:latin typeface="Calibri"/>
                <a:ea typeface="Calibri"/>
                <a:cs typeface="Calibri"/>
                <a:sym typeface="Calibri"/>
              </a:rPr>
              <a:t> .</a:t>
            </a:r>
            <a:endParaRPr sz="3400" b="1" dirty="0">
              <a:solidFill>
                <a:srgbClr val="007499"/>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39"/>
          <p:cNvSpPr/>
          <p:nvPr/>
        </p:nvSpPr>
        <p:spPr>
          <a:xfrm>
            <a:off x="0" y="1413510"/>
            <a:ext cx="9144000" cy="2316600"/>
          </a:xfrm>
          <a:prstGeom prst="rect">
            <a:avLst/>
          </a:prstGeom>
          <a:solidFill>
            <a:srgbClr val="007499">
              <a:alpha val="8000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pic>
        <p:nvPicPr>
          <p:cNvPr id="310" name="Google Shape;310;p39"/>
          <p:cNvPicPr preferRelativeResize="0"/>
          <p:nvPr/>
        </p:nvPicPr>
        <p:blipFill rotWithShape="1">
          <a:blip r:embed="rId3">
            <a:alphaModFix/>
          </a:blip>
          <a:srcRect/>
          <a:stretch/>
        </p:blipFill>
        <p:spPr>
          <a:xfrm>
            <a:off x="2665220" y="1714500"/>
            <a:ext cx="3813560" cy="171449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19"/>
          <p:cNvPicPr preferRelativeResize="0"/>
          <p:nvPr/>
        </p:nvPicPr>
        <p:blipFill rotWithShape="1">
          <a:blip r:embed="rId3">
            <a:alphaModFix/>
          </a:blip>
          <a:srcRect/>
          <a:stretch/>
        </p:blipFill>
        <p:spPr>
          <a:xfrm>
            <a:off x="0" y="0"/>
            <a:ext cx="9143997" cy="5143490"/>
          </a:xfrm>
          <a:prstGeom prst="rect">
            <a:avLst/>
          </a:prstGeom>
          <a:noFill/>
          <a:ln>
            <a:noFill/>
          </a:ln>
        </p:spPr>
      </p:pic>
      <p:sp>
        <p:nvSpPr>
          <p:cNvPr id="100" name="Google Shape;100;p19"/>
          <p:cNvSpPr/>
          <p:nvPr/>
        </p:nvSpPr>
        <p:spPr>
          <a:xfrm>
            <a:off x="420100" y="2212475"/>
            <a:ext cx="8317800" cy="1848300"/>
          </a:xfrm>
          <a:prstGeom prst="rect">
            <a:avLst/>
          </a:pr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19"/>
          <p:cNvSpPr txBox="1"/>
          <p:nvPr/>
        </p:nvSpPr>
        <p:spPr>
          <a:xfrm>
            <a:off x="420100" y="1996250"/>
            <a:ext cx="8317800" cy="2103600"/>
          </a:xfrm>
          <a:prstGeom prst="rect">
            <a:avLst/>
          </a:prstGeom>
          <a:noFill/>
          <a:ln>
            <a:noFill/>
          </a:ln>
        </p:spPr>
        <p:txBody>
          <a:bodyPr spcFirstLastPara="1" wrap="square" lIns="91425" tIns="91425" rIns="91425" bIns="91425" anchor="t" anchorCtr="0">
            <a:spAutoFit/>
          </a:bodyPr>
          <a:lstStyle/>
          <a:p>
            <a:pPr marL="457200" marR="0" lvl="0" indent="-342900" algn="just" rtl="0">
              <a:lnSpc>
                <a:spcPct val="100000"/>
              </a:lnSpc>
              <a:spcBef>
                <a:spcPts val="0"/>
              </a:spcBef>
              <a:spcAft>
                <a:spcPts val="0"/>
              </a:spcAft>
              <a:buClr>
                <a:srgbClr val="434343"/>
              </a:buClr>
              <a:buSzPts val="1800"/>
              <a:buFont typeface="Lato"/>
              <a:buChar char="●"/>
            </a:pPr>
            <a:r>
              <a:rPr lang="en-US" sz="1800" b="0" i="0" u="none" strike="noStrike" cap="none">
                <a:solidFill>
                  <a:srgbClr val="434343"/>
                </a:solidFill>
                <a:latin typeface="Lato"/>
                <a:ea typeface="Lato"/>
                <a:cs typeface="Lato"/>
                <a:sym typeface="Lato"/>
              </a:rPr>
              <a:t>Empower nurses with necessary information to engage care teams and communities about COVID-19 vaccines.</a:t>
            </a:r>
            <a:endParaRPr sz="1800" b="0" i="0" u="none" strike="noStrike" cap="none">
              <a:solidFill>
                <a:srgbClr val="434343"/>
              </a:solidFill>
              <a:latin typeface="Lato"/>
              <a:ea typeface="Lato"/>
              <a:cs typeface="Lato"/>
              <a:sym typeface="Lato"/>
            </a:endParaRPr>
          </a:p>
          <a:p>
            <a:pPr marL="457200" marR="0" lvl="0" indent="-342900" algn="just" rtl="0">
              <a:lnSpc>
                <a:spcPct val="100000"/>
              </a:lnSpc>
              <a:spcBef>
                <a:spcPts val="1000"/>
              </a:spcBef>
              <a:spcAft>
                <a:spcPts val="0"/>
              </a:spcAft>
              <a:buClr>
                <a:srgbClr val="434343"/>
              </a:buClr>
              <a:buSzPts val="1800"/>
              <a:buFont typeface="Lato"/>
              <a:buChar char="●"/>
            </a:pPr>
            <a:r>
              <a:rPr lang="en-US" sz="1800" b="0" i="0" u="none" strike="noStrike" cap="none">
                <a:solidFill>
                  <a:srgbClr val="434343"/>
                </a:solidFill>
                <a:latin typeface="Lato"/>
                <a:ea typeface="Lato"/>
                <a:cs typeface="Lato"/>
                <a:sym typeface="Lato"/>
              </a:rPr>
              <a:t>Provide learning opportunities to share up-to-date guidance, support peer engagement among nursing colleagues, and strengthen the nursing role.</a:t>
            </a:r>
            <a:endParaRPr sz="1800" b="0" i="0" u="none" strike="noStrike" cap="none">
              <a:solidFill>
                <a:srgbClr val="434343"/>
              </a:solidFill>
              <a:latin typeface="Lato"/>
              <a:ea typeface="Lato"/>
              <a:cs typeface="Lato"/>
              <a:sym typeface="Lato"/>
            </a:endParaRPr>
          </a:p>
          <a:p>
            <a:pPr marL="457200" marR="0" lvl="0" indent="-342900" algn="just" rtl="0">
              <a:lnSpc>
                <a:spcPct val="100000"/>
              </a:lnSpc>
              <a:spcBef>
                <a:spcPts val="1000"/>
              </a:spcBef>
              <a:spcAft>
                <a:spcPts val="1000"/>
              </a:spcAft>
              <a:buClr>
                <a:srgbClr val="434343"/>
              </a:buClr>
              <a:buSzPts val="1800"/>
              <a:buFont typeface="Lato"/>
              <a:buChar char="●"/>
            </a:pPr>
            <a:r>
              <a:rPr lang="en-US" sz="1800" b="0" i="0" u="none" strike="noStrike" cap="none">
                <a:solidFill>
                  <a:srgbClr val="434343"/>
                </a:solidFill>
                <a:latin typeface="Lato"/>
                <a:ea typeface="Lato"/>
                <a:cs typeface="Lato"/>
                <a:sym typeface="Lato"/>
              </a:rPr>
              <a:t>Amplify the nursing voice by featuring nurse champions through our podcast and other media outlets.</a:t>
            </a:r>
            <a:endParaRPr sz="1800" b="0" i="0" u="none" strike="noStrike" cap="none">
              <a:solidFill>
                <a:srgbClr val="434343"/>
              </a:solidFill>
              <a:latin typeface="Lato"/>
              <a:ea typeface="Lato"/>
              <a:cs typeface="Lato"/>
              <a:sym typeface="Lato"/>
            </a:endParaRPr>
          </a:p>
        </p:txBody>
      </p:sp>
      <p:sp>
        <p:nvSpPr>
          <p:cNvPr id="102" name="Google Shape;102;p19"/>
          <p:cNvSpPr txBox="1"/>
          <p:nvPr/>
        </p:nvSpPr>
        <p:spPr>
          <a:xfrm>
            <a:off x="420100" y="380350"/>
            <a:ext cx="3976800" cy="1252200"/>
          </a:xfrm>
          <a:prstGeom prst="rect">
            <a:avLst/>
          </a:prstGeom>
          <a:noFill/>
          <a:ln>
            <a:noFill/>
          </a:ln>
        </p:spPr>
        <p:txBody>
          <a:bodyPr spcFirstLastPara="1" wrap="square" lIns="91400" tIns="91400" rIns="91400" bIns="91400" anchor="t" anchorCtr="0">
            <a:noAutofit/>
          </a:bodyPr>
          <a:lstStyle/>
          <a:p>
            <a:pPr marL="0" marR="0" lvl="0" indent="0" algn="l" rtl="0">
              <a:lnSpc>
                <a:spcPct val="100000"/>
              </a:lnSpc>
              <a:spcBef>
                <a:spcPts val="0"/>
              </a:spcBef>
              <a:spcAft>
                <a:spcPts val="0"/>
              </a:spcAft>
              <a:buClr>
                <a:srgbClr val="000000"/>
              </a:buClr>
              <a:buSzPts val="1400"/>
              <a:buFont typeface="Archivo Black"/>
              <a:buNone/>
            </a:pPr>
            <a:r>
              <a:rPr lang="en-US" sz="3400" b="0" i="0" u="none" strike="noStrike" cap="none">
                <a:solidFill>
                  <a:srgbClr val="007499"/>
                </a:solidFill>
                <a:latin typeface="Lato Black"/>
                <a:ea typeface="Lato Black"/>
                <a:cs typeface="Lato Black"/>
                <a:sym typeface="Lato Black"/>
              </a:rPr>
              <a:t>COVID Vaccine Project Goals</a:t>
            </a:r>
            <a:endParaRPr sz="3400" b="0" i="1" u="none" strike="noStrike" cap="none">
              <a:solidFill>
                <a:srgbClr val="007499"/>
              </a:solidFill>
              <a:latin typeface="Lato Black"/>
              <a:ea typeface="Lato Black"/>
              <a:cs typeface="Lato Black"/>
              <a:sym typeface="Lato Black"/>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6"/>
          <p:cNvSpPr txBox="1"/>
          <p:nvPr/>
        </p:nvSpPr>
        <p:spPr>
          <a:xfrm>
            <a:off x="324150" y="4800050"/>
            <a:ext cx="6909300" cy="293700"/>
          </a:xfrm>
          <a:prstGeom prst="rect">
            <a:avLst/>
          </a:prstGeom>
          <a:noFill/>
          <a:ln>
            <a:noFill/>
          </a:ln>
        </p:spPr>
        <p:txBody>
          <a:bodyPr spcFirstLastPara="1" wrap="square" lIns="91400" tIns="91400" rIns="91400" bIns="91400" anchor="t" anchorCtr="0">
            <a:noAutofit/>
          </a:bodyPr>
          <a:lstStyle/>
          <a:p>
            <a:pPr marL="0" marR="0" lvl="0" indent="0" algn="l" rtl="0">
              <a:lnSpc>
                <a:spcPct val="100000"/>
              </a:lnSpc>
              <a:spcBef>
                <a:spcPts val="0"/>
              </a:spcBef>
              <a:spcAft>
                <a:spcPts val="0"/>
              </a:spcAft>
              <a:buClr>
                <a:srgbClr val="3F96C5"/>
              </a:buClr>
              <a:buSzPts val="8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26"/>
          <p:cNvSpPr/>
          <p:nvPr/>
        </p:nvSpPr>
        <p:spPr>
          <a:xfrm rot="5400000">
            <a:off x="4319825" y="-4233825"/>
            <a:ext cx="512100" cy="9151500"/>
          </a:xfrm>
          <a:prstGeom prst="rect">
            <a:avLst/>
          </a:prstGeom>
          <a:solidFill>
            <a:srgbClr val="2FA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26"/>
          <p:cNvSpPr txBox="1"/>
          <p:nvPr/>
        </p:nvSpPr>
        <p:spPr>
          <a:xfrm>
            <a:off x="64250" y="59250"/>
            <a:ext cx="6808800" cy="58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1" i="0" u="none" strike="noStrike" cap="none" dirty="0">
                <a:solidFill>
                  <a:srgbClr val="FFFFFF"/>
                </a:solidFill>
                <a:latin typeface="Lato"/>
                <a:ea typeface="Lato"/>
                <a:cs typeface="Lato"/>
                <a:sym typeface="Lato"/>
              </a:rPr>
              <a:t>AGENDA</a:t>
            </a:r>
            <a:endParaRPr sz="2400" b="1" i="0" u="none" strike="noStrike" cap="none" dirty="0">
              <a:solidFill>
                <a:srgbClr val="FFFFFF"/>
              </a:solidFill>
              <a:latin typeface="Lato"/>
              <a:ea typeface="Lato"/>
              <a:cs typeface="Lato"/>
              <a:sym typeface="Lato"/>
            </a:endParaRPr>
          </a:p>
        </p:txBody>
      </p:sp>
      <p:sp>
        <p:nvSpPr>
          <p:cNvPr id="111" name="Google Shape;111;p26"/>
          <p:cNvSpPr txBox="1"/>
          <p:nvPr/>
        </p:nvSpPr>
        <p:spPr>
          <a:xfrm>
            <a:off x="80800" y="4825282"/>
            <a:ext cx="6477600" cy="24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800"/>
              <a:buFont typeface="Arial"/>
              <a:buNone/>
            </a:pPr>
            <a:r>
              <a:rPr lang="en-US" sz="800" dirty="0">
                <a:solidFill>
                  <a:schemeClr val="dk1"/>
                </a:solidFill>
              </a:rPr>
              <a:t>NNCC VACCINE CONFIDENCE TRAINING</a:t>
            </a:r>
            <a:endParaRPr sz="800" dirty="0">
              <a:solidFill>
                <a:srgbClr val="3F96C5"/>
              </a:solidFill>
            </a:endParaRPr>
          </a:p>
        </p:txBody>
      </p:sp>
      <p:sp>
        <p:nvSpPr>
          <p:cNvPr id="114" name="Google Shape;114;p26"/>
          <p:cNvSpPr/>
          <p:nvPr/>
        </p:nvSpPr>
        <p:spPr>
          <a:xfrm>
            <a:off x="4248125" y="1866088"/>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6"/>
          <p:cNvSpPr/>
          <p:nvPr/>
        </p:nvSpPr>
        <p:spPr>
          <a:xfrm>
            <a:off x="6881600" y="1839688"/>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19;p26">
            <a:extLst>
              <a:ext uri="{FF2B5EF4-FFF2-40B4-BE49-F238E27FC236}">
                <a16:creationId xmlns:a16="http://schemas.microsoft.com/office/drawing/2014/main" id="{0F5D270E-C099-47D7-966B-CAF7C65B8DC8}"/>
              </a:ext>
            </a:extLst>
          </p:cNvPr>
          <p:cNvSpPr txBox="1"/>
          <p:nvPr/>
        </p:nvSpPr>
        <p:spPr>
          <a:xfrm>
            <a:off x="383149" y="999187"/>
            <a:ext cx="8221225" cy="2462182"/>
          </a:xfrm>
          <a:prstGeom prst="rect">
            <a:avLst/>
          </a:prstGeom>
          <a:noFill/>
          <a:ln>
            <a:noFill/>
          </a:ln>
        </p:spPr>
        <p:txBody>
          <a:bodyPr spcFirstLastPara="1" wrap="square" lIns="91425" tIns="91425" rIns="91425" bIns="91425" anchor="t" anchorCtr="0">
            <a:spAutoFit/>
          </a:bodyPr>
          <a:lstStyle/>
          <a:p>
            <a:pPr marL="342900" lvl="0" indent="-342900" rtl="0">
              <a:spcBef>
                <a:spcPts val="0"/>
              </a:spcBef>
              <a:spcAft>
                <a:spcPts val="0"/>
              </a:spcAft>
              <a:buClr>
                <a:schemeClr val="dk1"/>
              </a:buClr>
              <a:buSzPts val="1200"/>
              <a:buFont typeface="Arial" panose="020B0604020202020204" pitchFamily="34" charset="0"/>
              <a:buChar char="•"/>
            </a:pPr>
            <a:r>
              <a:rPr lang="en-US" sz="2000" dirty="0">
                <a:solidFill>
                  <a:schemeClr val="dk1"/>
                </a:solidFill>
                <a:latin typeface="Lato"/>
                <a:ea typeface="Lato"/>
                <a:cs typeface="Lato"/>
                <a:sym typeface="Lato"/>
              </a:rPr>
              <a:t>Check-In (5 minutes)</a:t>
            </a:r>
          </a:p>
          <a:p>
            <a:pPr marL="342900" lvl="0" indent="-342900" rtl="0">
              <a:spcBef>
                <a:spcPts val="0"/>
              </a:spcBef>
              <a:spcAft>
                <a:spcPts val="0"/>
              </a:spcAft>
              <a:buClr>
                <a:schemeClr val="dk1"/>
              </a:buClr>
              <a:buSzPts val="1200"/>
              <a:buFont typeface="Arial" panose="020B0604020202020204" pitchFamily="34" charset="0"/>
              <a:buChar char="•"/>
            </a:pPr>
            <a:r>
              <a:rPr lang="en-US" sz="2000" dirty="0">
                <a:solidFill>
                  <a:schemeClr val="dk1"/>
                </a:solidFill>
                <a:latin typeface="Lato"/>
                <a:ea typeface="Lato"/>
                <a:cs typeface="Lato"/>
                <a:sym typeface="Lato"/>
              </a:rPr>
              <a:t>Didactic Presentation (20 minutes)</a:t>
            </a:r>
          </a:p>
          <a:p>
            <a:pPr marL="342900" lvl="0" indent="-342900" rtl="0">
              <a:spcBef>
                <a:spcPts val="0"/>
              </a:spcBef>
              <a:spcAft>
                <a:spcPts val="0"/>
              </a:spcAft>
              <a:buClr>
                <a:schemeClr val="dk1"/>
              </a:buClr>
              <a:buSzPts val="1200"/>
              <a:buFont typeface="Arial" panose="020B0604020202020204" pitchFamily="34" charset="0"/>
              <a:buChar char="•"/>
            </a:pPr>
            <a:r>
              <a:rPr lang="en-US" sz="2000" dirty="0">
                <a:solidFill>
                  <a:schemeClr val="dk1"/>
                </a:solidFill>
                <a:latin typeface="Lato"/>
                <a:ea typeface="Lato"/>
                <a:cs typeface="Lato"/>
                <a:sym typeface="Lato"/>
              </a:rPr>
              <a:t>Discussion/Questions (10 minutes)</a:t>
            </a:r>
          </a:p>
          <a:p>
            <a:pPr marL="342900" lvl="0" indent="-342900" rtl="0">
              <a:spcBef>
                <a:spcPts val="0"/>
              </a:spcBef>
              <a:spcAft>
                <a:spcPts val="0"/>
              </a:spcAft>
              <a:buClr>
                <a:schemeClr val="dk1"/>
              </a:buClr>
              <a:buSzPts val="1200"/>
              <a:buFont typeface="Arial" panose="020B0604020202020204" pitchFamily="34" charset="0"/>
              <a:buChar char="•"/>
            </a:pPr>
            <a:r>
              <a:rPr lang="en-US" sz="2000" dirty="0">
                <a:solidFill>
                  <a:schemeClr val="dk1"/>
                </a:solidFill>
                <a:latin typeface="Lato"/>
                <a:ea typeface="Lato"/>
                <a:cs typeface="Lato"/>
                <a:sym typeface="Lato"/>
              </a:rPr>
              <a:t>Break Out Activity (10 minutes)</a:t>
            </a:r>
          </a:p>
          <a:p>
            <a:pPr marL="342900" lvl="0" indent="-342900" rtl="0">
              <a:spcBef>
                <a:spcPts val="0"/>
              </a:spcBef>
              <a:spcAft>
                <a:spcPts val="0"/>
              </a:spcAft>
              <a:buClr>
                <a:schemeClr val="dk1"/>
              </a:buClr>
              <a:buSzPts val="1200"/>
              <a:buFont typeface="Arial" panose="020B0604020202020204" pitchFamily="34" charset="0"/>
              <a:buChar char="•"/>
            </a:pPr>
            <a:r>
              <a:rPr lang="en-US" sz="2000" dirty="0">
                <a:solidFill>
                  <a:schemeClr val="dk1"/>
                </a:solidFill>
                <a:latin typeface="Lato"/>
                <a:ea typeface="Lato"/>
                <a:cs typeface="Lato"/>
                <a:sym typeface="Lato"/>
              </a:rPr>
              <a:t>Report Out (5 minutes)</a:t>
            </a:r>
          </a:p>
          <a:p>
            <a:pPr marL="342900" lvl="0" indent="-342900" rtl="0">
              <a:spcBef>
                <a:spcPts val="0"/>
              </a:spcBef>
              <a:spcAft>
                <a:spcPts val="0"/>
              </a:spcAft>
              <a:buClr>
                <a:schemeClr val="dk1"/>
              </a:buClr>
              <a:buSzPts val="1200"/>
              <a:buFont typeface="Arial" panose="020B0604020202020204" pitchFamily="34" charset="0"/>
              <a:buChar char="•"/>
            </a:pPr>
            <a:r>
              <a:rPr lang="en-US" sz="2000" dirty="0">
                <a:solidFill>
                  <a:schemeClr val="dk1"/>
                </a:solidFill>
                <a:latin typeface="Lato"/>
                <a:ea typeface="Lato"/>
                <a:cs typeface="Lato"/>
                <a:sym typeface="Lato"/>
              </a:rPr>
              <a:t>Close &amp; Debrief (10 minutes)</a:t>
            </a:r>
          </a:p>
          <a:p>
            <a:pPr marL="457200" lvl="0" indent="-457200" rtl="0">
              <a:spcBef>
                <a:spcPts val="0"/>
              </a:spcBef>
              <a:spcAft>
                <a:spcPts val="0"/>
              </a:spcAft>
              <a:buClr>
                <a:schemeClr val="dk1"/>
              </a:buClr>
              <a:buSzPts val="1200"/>
              <a:buFont typeface="Arial" panose="020B0604020202020204" pitchFamily="34" charset="0"/>
              <a:buChar char="•"/>
            </a:pPr>
            <a:endParaRPr lang="en-US" sz="2800" b="1" dirty="0">
              <a:solidFill>
                <a:schemeClr val="dk1"/>
              </a:solidFill>
              <a:latin typeface="Lato"/>
              <a:ea typeface="Lato"/>
              <a:cs typeface="Lato"/>
              <a:sym typeface="Lato"/>
            </a:endParaRPr>
          </a:p>
        </p:txBody>
      </p:sp>
    </p:spTree>
    <p:extLst>
      <p:ext uri="{BB962C8B-B14F-4D97-AF65-F5344CB8AC3E}">
        <p14:creationId xmlns:p14="http://schemas.microsoft.com/office/powerpoint/2010/main" val="3336114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6"/>
          <p:cNvSpPr txBox="1"/>
          <p:nvPr/>
        </p:nvSpPr>
        <p:spPr>
          <a:xfrm>
            <a:off x="324150" y="4800050"/>
            <a:ext cx="6909300" cy="293700"/>
          </a:xfrm>
          <a:prstGeom prst="rect">
            <a:avLst/>
          </a:prstGeom>
          <a:noFill/>
          <a:ln>
            <a:noFill/>
          </a:ln>
        </p:spPr>
        <p:txBody>
          <a:bodyPr spcFirstLastPara="1" wrap="square" lIns="91400" tIns="91400" rIns="91400" bIns="91400" anchor="t" anchorCtr="0">
            <a:noAutofit/>
          </a:bodyPr>
          <a:lstStyle/>
          <a:p>
            <a:pPr marL="0" marR="0" lvl="0" indent="0" algn="l" defTabSz="914400" rtl="0" eaLnBrk="1" fontAlgn="auto" latinLnBrk="0" hangingPunct="1">
              <a:lnSpc>
                <a:spcPct val="100000"/>
              </a:lnSpc>
              <a:spcBef>
                <a:spcPts val="0"/>
              </a:spcBef>
              <a:spcAft>
                <a:spcPts val="0"/>
              </a:spcAft>
              <a:buClr>
                <a:srgbClr val="3F96C5"/>
              </a:buClr>
              <a:buSzPts val="8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8" name="Google Shape;108;p26"/>
          <p:cNvSpPr/>
          <p:nvPr/>
        </p:nvSpPr>
        <p:spPr>
          <a:xfrm rot="5400000">
            <a:off x="4319825" y="-4233825"/>
            <a:ext cx="512100" cy="9151500"/>
          </a:xfrm>
          <a:prstGeom prst="rect">
            <a:avLst/>
          </a:prstGeom>
          <a:solidFill>
            <a:srgbClr val="2FAAE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9" name="Google Shape;109;p26"/>
          <p:cNvSpPr txBox="1"/>
          <p:nvPr/>
        </p:nvSpPr>
        <p:spPr>
          <a:xfrm>
            <a:off x="64250" y="59250"/>
            <a:ext cx="6808800" cy="580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1" i="0" u="none" strike="noStrike" kern="0" cap="none" spc="0" normalizeH="0" baseline="0" noProof="0" dirty="0">
                <a:ln>
                  <a:noFill/>
                </a:ln>
                <a:solidFill>
                  <a:srgbClr val="FFFFFF"/>
                </a:solidFill>
                <a:effectLst/>
                <a:uLnTx/>
                <a:uFillTx/>
                <a:latin typeface="Lato"/>
                <a:ea typeface="Lato"/>
                <a:cs typeface="Lato"/>
                <a:sym typeface="Lato"/>
              </a:rPr>
              <a:t>TODAY’S LEARNING OBJECTIVES</a:t>
            </a:r>
            <a:endParaRPr kumimoji="0" sz="2400" b="1" i="0" u="none" strike="noStrike" kern="0" cap="none" spc="0" normalizeH="0" baseline="0" noProof="0" dirty="0">
              <a:ln>
                <a:noFill/>
              </a:ln>
              <a:solidFill>
                <a:srgbClr val="FFFFFF"/>
              </a:solidFill>
              <a:effectLst/>
              <a:uLnTx/>
              <a:uFillTx/>
              <a:latin typeface="Lato"/>
              <a:ea typeface="Lato"/>
              <a:cs typeface="Lato"/>
              <a:sym typeface="Lato"/>
            </a:endParaRPr>
          </a:p>
        </p:txBody>
      </p:sp>
      <p:sp>
        <p:nvSpPr>
          <p:cNvPr id="111" name="Google Shape;111;p26"/>
          <p:cNvSpPr txBox="1"/>
          <p:nvPr/>
        </p:nvSpPr>
        <p:spPr>
          <a:xfrm>
            <a:off x="80800" y="4825282"/>
            <a:ext cx="6477600" cy="2412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r>
              <a:rPr kumimoji="0" lang="en-US" sz="800" b="0" i="0" u="none" strike="noStrike" kern="0" cap="none" spc="0" normalizeH="0" baseline="0" noProof="0" dirty="0">
                <a:ln>
                  <a:noFill/>
                </a:ln>
                <a:solidFill>
                  <a:srgbClr val="000000"/>
                </a:solidFill>
                <a:effectLst/>
                <a:uLnTx/>
                <a:uFillTx/>
                <a:latin typeface="Arial"/>
                <a:cs typeface="Arial"/>
                <a:sym typeface="Arial"/>
              </a:rPr>
              <a:t>NNCC VACCINE CONFIDENCE TRAINING</a:t>
            </a:r>
            <a:endParaRPr kumimoji="0" sz="800" b="0" i="0" u="none" strike="noStrike" kern="0" cap="none" spc="0" normalizeH="0" baseline="0" noProof="0" dirty="0">
              <a:ln>
                <a:noFill/>
              </a:ln>
              <a:solidFill>
                <a:srgbClr val="3F96C5"/>
              </a:solidFill>
              <a:effectLst/>
              <a:uLnTx/>
              <a:uFillTx/>
              <a:latin typeface="Arial"/>
              <a:cs typeface="Arial"/>
              <a:sym typeface="Arial"/>
            </a:endParaRPr>
          </a:p>
        </p:txBody>
      </p:sp>
      <p:sp>
        <p:nvSpPr>
          <p:cNvPr id="112" name="Google Shape;112;p26"/>
          <p:cNvSpPr/>
          <p:nvPr/>
        </p:nvSpPr>
        <p:spPr>
          <a:xfrm>
            <a:off x="539625" y="2387363"/>
            <a:ext cx="7920300" cy="655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13;p26"/>
          <p:cNvSpPr/>
          <p:nvPr/>
        </p:nvSpPr>
        <p:spPr>
          <a:xfrm>
            <a:off x="1581350" y="1860963"/>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14;p26"/>
          <p:cNvSpPr/>
          <p:nvPr/>
        </p:nvSpPr>
        <p:spPr>
          <a:xfrm>
            <a:off x="4248125" y="1866088"/>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15;p26"/>
          <p:cNvSpPr/>
          <p:nvPr/>
        </p:nvSpPr>
        <p:spPr>
          <a:xfrm>
            <a:off x="6881600" y="1839688"/>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119;p26"/>
          <p:cNvSpPr txBox="1"/>
          <p:nvPr/>
        </p:nvSpPr>
        <p:spPr>
          <a:xfrm>
            <a:off x="383149" y="1094437"/>
            <a:ext cx="8221225" cy="3139291"/>
          </a:xfrm>
          <a:prstGeom prst="rect">
            <a:avLst/>
          </a:prstGeom>
          <a:noFill/>
          <a:ln>
            <a:noFill/>
          </a:ln>
        </p:spPr>
        <p:txBody>
          <a:bodyPr spcFirstLastPara="1" wrap="square" lIns="91425" tIns="91425" rIns="91425" bIns="91425" anchor="t" anchorCtr="0">
            <a:spAutoFit/>
          </a:bodyPr>
          <a:lstStyle/>
          <a:p>
            <a:pPr marL="457200" lvl="0" indent="-457200">
              <a:buSzPts val="1200"/>
              <a:buFont typeface="Arial" panose="020B0604020202020204" pitchFamily="34" charset="0"/>
              <a:buChar char="•"/>
              <a:defRPr/>
            </a:pPr>
            <a:r>
              <a:rPr kumimoji="0" lang="en-US" sz="2400" b="0" i="0" u="none" strike="noStrike" kern="0" cap="none" spc="0" normalizeH="0" baseline="0" noProof="0" dirty="0">
                <a:ln>
                  <a:noFill/>
                </a:ln>
                <a:solidFill>
                  <a:srgbClr val="000000"/>
                </a:solidFill>
                <a:effectLst/>
                <a:uLnTx/>
                <a:uFillTx/>
                <a:latin typeface="Lato"/>
                <a:ea typeface="Lato"/>
                <a:cs typeface="Lato"/>
                <a:sym typeface="Lato"/>
              </a:rPr>
              <a:t>Identify best practices for social media platforms.</a:t>
            </a:r>
          </a:p>
          <a:p>
            <a:pPr marL="457200" lvl="0" indent="-457200">
              <a:buSzPts val="1200"/>
              <a:buFont typeface="Arial" panose="020B0604020202020204" pitchFamily="34" charset="0"/>
              <a:buChar char="•"/>
              <a:defRPr/>
            </a:pPr>
            <a:endParaRPr kumimoji="0" lang="en-US" sz="2400" b="0" i="0" u="none" strike="noStrike" kern="0" cap="none" spc="0" normalizeH="0" baseline="0" noProof="0" dirty="0">
              <a:ln>
                <a:noFill/>
              </a:ln>
              <a:solidFill>
                <a:srgbClr val="000000"/>
              </a:solidFill>
              <a:effectLst/>
              <a:uLnTx/>
              <a:uFillTx/>
              <a:latin typeface="Lato"/>
              <a:ea typeface="Lato"/>
              <a:cs typeface="Lato"/>
              <a:sym typeface="Lato"/>
            </a:endParaRPr>
          </a:p>
          <a:p>
            <a:pPr marL="457200" lvl="0" indent="-457200">
              <a:buSzPts val="1200"/>
              <a:buFont typeface="Arial" panose="020B0604020202020204" pitchFamily="34" charset="0"/>
              <a:buChar char="•"/>
              <a:defRPr/>
            </a:pPr>
            <a:r>
              <a:rPr kumimoji="0" lang="en-US" sz="2400" b="0" i="0" u="none" strike="noStrike" kern="0" cap="none" spc="0" normalizeH="0" baseline="0" noProof="0" dirty="0">
                <a:ln>
                  <a:noFill/>
                </a:ln>
                <a:solidFill>
                  <a:srgbClr val="000000"/>
                </a:solidFill>
                <a:effectLst/>
                <a:uLnTx/>
                <a:uFillTx/>
                <a:latin typeface="Lato"/>
                <a:ea typeface="Lato"/>
                <a:cs typeface="Lato"/>
                <a:sym typeface="Lato"/>
              </a:rPr>
              <a:t>Examine best practices for sharing your own content and engaging with others’. </a:t>
            </a:r>
          </a:p>
          <a:p>
            <a:pPr marL="457200" lvl="0" indent="-457200">
              <a:buSzPts val="1200"/>
              <a:buFont typeface="Arial" panose="020B0604020202020204" pitchFamily="34" charset="0"/>
              <a:buChar char="•"/>
              <a:defRPr/>
            </a:pPr>
            <a:endParaRPr kumimoji="0" lang="en-US" sz="2400" b="0" i="0" u="none" strike="noStrike" kern="0" cap="none" spc="0" normalizeH="0" baseline="0" noProof="0" dirty="0">
              <a:ln>
                <a:noFill/>
              </a:ln>
              <a:solidFill>
                <a:srgbClr val="000000"/>
              </a:solidFill>
              <a:effectLst/>
              <a:uLnTx/>
              <a:uFillTx/>
              <a:latin typeface="Lato"/>
              <a:ea typeface="Lato"/>
              <a:cs typeface="Lato"/>
              <a:sym typeface="Lato"/>
            </a:endParaRPr>
          </a:p>
          <a:p>
            <a:pPr marL="457200" lvl="0" indent="-457200">
              <a:buSzPts val="1200"/>
              <a:buFont typeface="Arial" panose="020B0604020202020204" pitchFamily="34" charset="0"/>
              <a:buChar char="•"/>
              <a:defRPr/>
            </a:pPr>
            <a:r>
              <a:rPr kumimoji="0" lang="en-US" sz="2400" b="0" i="0" u="none" strike="noStrike" kern="0" cap="none" spc="0" normalizeH="0" baseline="0" noProof="0" dirty="0">
                <a:ln>
                  <a:noFill/>
                </a:ln>
                <a:solidFill>
                  <a:srgbClr val="000000"/>
                </a:solidFill>
                <a:effectLst/>
                <a:uLnTx/>
                <a:uFillTx/>
                <a:latin typeface="Lato"/>
                <a:ea typeface="Lato"/>
                <a:cs typeface="Lato"/>
                <a:sym typeface="Lato"/>
              </a:rPr>
              <a:t>Review use of NNCC’s campaign toolkit social media pack. </a:t>
            </a:r>
          </a:p>
          <a:p>
            <a:pPr marL="457200" lvl="0" indent="-457200">
              <a:buSzPts val="1200"/>
              <a:buFont typeface="Arial" panose="020B0604020202020204" pitchFamily="34" charset="0"/>
              <a:buChar char="•"/>
              <a:defRPr/>
            </a:pPr>
            <a:endParaRPr kumimoji="0" lang="en-US" sz="2400" b="0" i="0" u="none" strike="noStrike" kern="0" cap="none" spc="0" normalizeH="0" baseline="0" noProof="0" dirty="0">
              <a:ln>
                <a:noFill/>
              </a:ln>
              <a:solidFill>
                <a:srgbClr val="000000"/>
              </a:solidFill>
              <a:effectLst/>
              <a:uLnTx/>
              <a:uFillTx/>
              <a:latin typeface="Lato"/>
              <a:ea typeface="Lato"/>
              <a:cs typeface="Lato"/>
              <a:sym typeface="Lato"/>
            </a:endParaRPr>
          </a:p>
        </p:txBody>
      </p:sp>
    </p:spTree>
    <p:extLst>
      <p:ext uri="{BB962C8B-B14F-4D97-AF65-F5344CB8AC3E}">
        <p14:creationId xmlns:p14="http://schemas.microsoft.com/office/powerpoint/2010/main" val="3907024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6"/>
          <p:cNvSpPr txBox="1"/>
          <p:nvPr/>
        </p:nvSpPr>
        <p:spPr>
          <a:xfrm>
            <a:off x="324150" y="4800050"/>
            <a:ext cx="6909300" cy="293700"/>
          </a:xfrm>
          <a:prstGeom prst="rect">
            <a:avLst/>
          </a:prstGeom>
          <a:noFill/>
          <a:ln>
            <a:noFill/>
          </a:ln>
        </p:spPr>
        <p:txBody>
          <a:bodyPr spcFirstLastPara="1" wrap="square" lIns="91400" tIns="91400" rIns="91400" bIns="91400" anchor="t" anchorCtr="0">
            <a:noAutofit/>
          </a:bodyPr>
          <a:lstStyle/>
          <a:p>
            <a:pPr marL="0" marR="0" lvl="0" indent="0" algn="l" defTabSz="914400" rtl="0" eaLnBrk="1" fontAlgn="auto" latinLnBrk="0" hangingPunct="1">
              <a:lnSpc>
                <a:spcPct val="100000"/>
              </a:lnSpc>
              <a:spcBef>
                <a:spcPts val="0"/>
              </a:spcBef>
              <a:spcAft>
                <a:spcPts val="0"/>
              </a:spcAft>
              <a:buClr>
                <a:srgbClr val="3F96C5"/>
              </a:buClr>
              <a:buSzPts val="8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8" name="Google Shape;108;p26"/>
          <p:cNvSpPr/>
          <p:nvPr/>
        </p:nvSpPr>
        <p:spPr>
          <a:xfrm rot="5400000">
            <a:off x="4319825" y="-4233825"/>
            <a:ext cx="512100" cy="9151500"/>
          </a:xfrm>
          <a:prstGeom prst="rect">
            <a:avLst/>
          </a:prstGeom>
          <a:solidFill>
            <a:srgbClr val="2FAAE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9" name="Google Shape;109;p26"/>
          <p:cNvSpPr txBox="1"/>
          <p:nvPr/>
        </p:nvSpPr>
        <p:spPr>
          <a:xfrm>
            <a:off x="64250" y="59250"/>
            <a:ext cx="6808800" cy="580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1" i="0" u="none" strike="noStrike" kern="0" cap="none" spc="0" normalizeH="0" baseline="0" noProof="0" dirty="0">
                <a:ln>
                  <a:noFill/>
                </a:ln>
                <a:solidFill>
                  <a:srgbClr val="FFFFFF"/>
                </a:solidFill>
                <a:effectLst/>
                <a:uLnTx/>
                <a:uFillTx/>
                <a:latin typeface="Lato"/>
                <a:ea typeface="Lato"/>
                <a:cs typeface="Lato"/>
                <a:sym typeface="Lato"/>
              </a:rPr>
              <a:t>SPEAKER</a:t>
            </a:r>
            <a:endParaRPr kumimoji="0" sz="2400" b="1" i="0" u="none" strike="noStrike" kern="0" cap="none" spc="0" normalizeH="0" baseline="0" noProof="0" dirty="0">
              <a:ln>
                <a:noFill/>
              </a:ln>
              <a:solidFill>
                <a:srgbClr val="FFFFFF"/>
              </a:solidFill>
              <a:effectLst/>
              <a:uLnTx/>
              <a:uFillTx/>
              <a:latin typeface="Lato"/>
              <a:ea typeface="Lato"/>
              <a:cs typeface="Lato"/>
              <a:sym typeface="Lato"/>
            </a:endParaRPr>
          </a:p>
        </p:txBody>
      </p:sp>
      <p:sp>
        <p:nvSpPr>
          <p:cNvPr id="111" name="Google Shape;111;p26"/>
          <p:cNvSpPr txBox="1"/>
          <p:nvPr/>
        </p:nvSpPr>
        <p:spPr>
          <a:xfrm>
            <a:off x="80800" y="4825282"/>
            <a:ext cx="6477600" cy="2412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800"/>
              <a:buFont typeface="Arial"/>
              <a:buNone/>
              <a:tabLst/>
              <a:defRPr/>
            </a:pPr>
            <a:r>
              <a:rPr kumimoji="0" lang="en-US" sz="800" b="0" i="0" u="none" strike="noStrike" kern="0" cap="none" spc="0" normalizeH="0" baseline="0" noProof="0" dirty="0">
                <a:ln>
                  <a:noFill/>
                </a:ln>
                <a:solidFill>
                  <a:srgbClr val="000000"/>
                </a:solidFill>
                <a:effectLst/>
                <a:uLnTx/>
                <a:uFillTx/>
                <a:latin typeface="Arial"/>
                <a:cs typeface="Arial"/>
                <a:sym typeface="Arial"/>
              </a:rPr>
              <a:t>NNCC VACCINE CONFIDENCE TRAINING</a:t>
            </a:r>
            <a:endParaRPr kumimoji="0" sz="800" b="0" i="0" u="none" strike="noStrike" kern="0" cap="none" spc="0" normalizeH="0" baseline="0" noProof="0" dirty="0">
              <a:ln>
                <a:noFill/>
              </a:ln>
              <a:solidFill>
                <a:srgbClr val="3F96C5"/>
              </a:solidFill>
              <a:effectLst/>
              <a:uLnTx/>
              <a:uFillTx/>
              <a:latin typeface="Arial"/>
              <a:cs typeface="Arial"/>
              <a:sym typeface="Arial"/>
            </a:endParaRPr>
          </a:p>
        </p:txBody>
      </p:sp>
      <p:sp>
        <p:nvSpPr>
          <p:cNvPr id="112" name="Google Shape;112;p26"/>
          <p:cNvSpPr/>
          <p:nvPr/>
        </p:nvSpPr>
        <p:spPr>
          <a:xfrm>
            <a:off x="539625" y="2387363"/>
            <a:ext cx="7920300" cy="6555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13;p26"/>
          <p:cNvSpPr/>
          <p:nvPr/>
        </p:nvSpPr>
        <p:spPr>
          <a:xfrm>
            <a:off x="1581350" y="1860963"/>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14;p26"/>
          <p:cNvSpPr/>
          <p:nvPr/>
        </p:nvSpPr>
        <p:spPr>
          <a:xfrm>
            <a:off x="4248125" y="1866088"/>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15;p26"/>
          <p:cNvSpPr/>
          <p:nvPr/>
        </p:nvSpPr>
        <p:spPr>
          <a:xfrm>
            <a:off x="6881600" y="1839688"/>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3" name="Picture 2">
            <a:extLst>
              <a:ext uri="{FF2B5EF4-FFF2-40B4-BE49-F238E27FC236}">
                <a16:creationId xmlns:a16="http://schemas.microsoft.com/office/drawing/2014/main" id="{FB5E1197-8F88-48F0-9321-C104E237B888}"/>
              </a:ext>
            </a:extLst>
          </p:cNvPr>
          <p:cNvPicPr>
            <a:picLocks noChangeAspect="1"/>
          </p:cNvPicPr>
          <p:nvPr/>
        </p:nvPicPr>
        <p:blipFill>
          <a:blip r:embed="rId3"/>
          <a:stretch>
            <a:fillRect/>
          </a:stretch>
        </p:blipFill>
        <p:spPr>
          <a:xfrm>
            <a:off x="3319600" y="1452479"/>
            <a:ext cx="2240125" cy="2240125"/>
          </a:xfrm>
          <a:prstGeom prst="rect">
            <a:avLst/>
          </a:prstGeom>
        </p:spPr>
      </p:pic>
      <p:sp>
        <p:nvSpPr>
          <p:cNvPr id="4" name="TextBox 3">
            <a:extLst>
              <a:ext uri="{FF2B5EF4-FFF2-40B4-BE49-F238E27FC236}">
                <a16:creationId xmlns:a16="http://schemas.microsoft.com/office/drawing/2014/main" id="{49293F84-95CF-4A71-B3B3-8E08D7FEA90F}"/>
              </a:ext>
            </a:extLst>
          </p:cNvPr>
          <p:cNvSpPr txBox="1"/>
          <p:nvPr/>
        </p:nvSpPr>
        <p:spPr>
          <a:xfrm>
            <a:off x="2015836" y="3792682"/>
            <a:ext cx="5217614" cy="830997"/>
          </a:xfrm>
          <a:prstGeom prst="rect">
            <a:avLst/>
          </a:prstGeom>
          <a:noFill/>
        </p:spPr>
        <p:txBody>
          <a:bodyPr wrap="square" rtlCol="0">
            <a:spAutoFit/>
          </a:bodyPr>
          <a:lstStyle/>
          <a:p>
            <a:pPr algn="ctr"/>
            <a:r>
              <a:rPr lang="en-US" sz="1600" dirty="0"/>
              <a:t>Sierra Isley Little (she/her/hers)</a:t>
            </a:r>
          </a:p>
          <a:p>
            <a:pPr algn="ctr"/>
            <a:r>
              <a:rPr lang="en-US" sz="1600" dirty="0"/>
              <a:t>Communications Coordinator</a:t>
            </a:r>
          </a:p>
          <a:p>
            <a:pPr algn="ctr"/>
            <a:r>
              <a:rPr lang="en-US" sz="1600" dirty="0"/>
              <a:t>National Nurse-Led Care Consortium</a:t>
            </a:r>
          </a:p>
        </p:txBody>
      </p:sp>
    </p:spTree>
    <p:extLst>
      <p:ext uri="{BB962C8B-B14F-4D97-AF65-F5344CB8AC3E}">
        <p14:creationId xmlns:p14="http://schemas.microsoft.com/office/powerpoint/2010/main" val="856920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p98"/>
          <p:cNvSpPr txBox="1"/>
          <p:nvPr/>
        </p:nvSpPr>
        <p:spPr>
          <a:xfrm>
            <a:off x="324150" y="4800050"/>
            <a:ext cx="6909300" cy="293700"/>
          </a:xfrm>
          <a:prstGeom prst="rect">
            <a:avLst/>
          </a:prstGeom>
          <a:noFill/>
          <a:ln>
            <a:noFill/>
          </a:ln>
        </p:spPr>
        <p:txBody>
          <a:bodyPr spcFirstLastPara="1" wrap="square" lIns="91400" tIns="91400" rIns="91400" bIns="91400" anchor="t" anchorCtr="0">
            <a:noAutofit/>
          </a:bodyPr>
          <a:lstStyle/>
          <a:p>
            <a:pPr marL="0" marR="0" lvl="0" indent="0" algn="l" rtl="0">
              <a:lnSpc>
                <a:spcPct val="100000"/>
              </a:lnSpc>
              <a:spcBef>
                <a:spcPts val="0"/>
              </a:spcBef>
              <a:spcAft>
                <a:spcPts val="0"/>
              </a:spcAft>
              <a:buClr>
                <a:srgbClr val="3F96C5"/>
              </a:buClr>
              <a:buSzPts val="800"/>
              <a:buFont typeface="Arial"/>
              <a:buNone/>
            </a:pPr>
            <a:endParaRPr sz="1400" b="0" i="0" u="none" strike="noStrike" cap="none">
              <a:solidFill>
                <a:srgbClr val="000000"/>
              </a:solidFill>
              <a:latin typeface="Arial"/>
              <a:ea typeface="Arial"/>
              <a:cs typeface="Arial"/>
              <a:sym typeface="Arial"/>
            </a:endParaRPr>
          </a:p>
        </p:txBody>
      </p:sp>
      <p:sp>
        <p:nvSpPr>
          <p:cNvPr id="647" name="Google Shape;647;p98"/>
          <p:cNvSpPr/>
          <p:nvPr/>
        </p:nvSpPr>
        <p:spPr>
          <a:xfrm rot="5400000">
            <a:off x="4319825" y="-4233825"/>
            <a:ext cx="512100" cy="9151500"/>
          </a:xfrm>
          <a:prstGeom prst="rect">
            <a:avLst/>
          </a:prstGeom>
          <a:solidFill>
            <a:srgbClr val="2FA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8" name="Google Shape;648;p98"/>
          <p:cNvSpPr txBox="1"/>
          <p:nvPr/>
        </p:nvSpPr>
        <p:spPr>
          <a:xfrm>
            <a:off x="64250" y="59250"/>
            <a:ext cx="6808800" cy="58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1" dirty="0">
                <a:solidFill>
                  <a:srgbClr val="FFFFFF"/>
                </a:solidFill>
                <a:latin typeface="Lato"/>
                <a:ea typeface="Lato"/>
                <a:cs typeface="Lato"/>
                <a:sym typeface="Lato"/>
              </a:rPr>
              <a:t>QUICK POLL</a:t>
            </a:r>
            <a:endParaRPr sz="2400" b="1" i="0" u="none" strike="noStrike" cap="none" dirty="0">
              <a:solidFill>
                <a:srgbClr val="FFFFFF"/>
              </a:solidFill>
              <a:latin typeface="Lato"/>
              <a:ea typeface="Lato"/>
              <a:cs typeface="Lato"/>
              <a:sym typeface="Lato"/>
            </a:endParaRPr>
          </a:p>
        </p:txBody>
      </p:sp>
      <p:sp>
        <p:nvSpPr>
          <p:cNvPr id="650" name="Google Shape;650;p98"/>
          <p:cNvSpPr txBox="1"/>
          <p:nvPr/>
        </p:nvSpPr>
        <p:spPr>
          <a:xfrm>
            <a:off x="80800" y="4825282"/>
            <a:ext cx="6477600" cy="24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800"/>
              <a:buFont typeface="Arial"/>
              <a:buNone/>
            </a:pPr>
            <a:r>
              <a:rPr lang="en-US" sz="800" dirty="0">
                <a:solidFill>
                  <a:schemeClr val="dk1"/>
                </a:solidFill>
              </a:rPr>
              <a:t>NNCC VACCINE CONFIDENCE TRAINING</a:t>
            </a:r>
            <a:endParaRPr sz="800" dirty="0">
              <a:solidFill>
                <a:srgbClr val="3F96C5"/>
              </a:solidFill>
            </a:endParaRPr>
          </a:p>
        </p:txBody>
      </p:sp>
      <p:sp>
        <p:nvSpPr>
          <p:cNvPr id="651" name="Google Shape;651;p98"/>
          <p:cNvSpPr/>
          <p:nvPr/>
        </p:nvSpPr>
        <p:spPr>
          <a:xfrm>
            <a:off x="1581350" y="1860963"/>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98"/>
          <p:cNvSpPr/>
          <p:nvPr/>
        </p:nvSpPr>
        <p:spPr>
          <a:xfrm>
            <a:off x="5722382" y="1968136"/>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98"/>
          <p:cNvSpPr/>
          <p:nvPr/>
        </p:nvSpPr>
        <p:spPr>
          <a:xfrm>
            <a:off x="7216500" y="1611513"/>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 name="Google Shape;655;p98">
            <a:extLst>
              <a:ext uri="{FF2B5EF4-FFF2-40B4-BE49-F238E27FC236}">
                <a16:creationId xmlns:a16="http://schemas.microsoft.com/office/drawing/2014/main" id="{E9C8C002-BA64-4D97-8859-CB3F4AB575D7}"/>
              </a:ext>
            </a:extLst>
          </p:cNvPr>
          <p:cNvPicPr preferRelativeResize="0"/>
          <p:nvPr/>
        </p:nvPicPr>
        <p:blipFill rotWithShape="1">
          <a:blip r:embed="rId3">
            <a:alphaModFix/>
          </a:blip>
          <a:srcRect l="11437" r="12208"/>
          <a:stretch/>
        </p:blipFill>
        <p:spPr>
          <a:xfrm>
            <a:off x="5134675" y="1259507"/>
            <a:ext cx="1002038" cy="739250"/>
          </a:xfrm>
          <a:prstGeom prst="rect">
            <a:avLst/>
          </a:prstGeom>
          <a:noFill/>
          <a:ln>
            <a:noFill/>
          </a:ln>
        </p:spPr>
      </p:pic>
      <p:pic>
        <p:nvPicPr>
          <p:cNvPr id="17" name="Google Shape;656;p98">
            <a:extLst>
              <a:ext uri="{FF2B5EF4-FFF2-40B4-BE49-F238E27FC236}">
                <a16:creationId xmlns:a16="http://schemas.microsoft.com/office/drawing/2014/main" id="{3053DBAA-113D-4075-9E22-3763315D9990}"/>
              </a:ext>
            </a:extLst>
          </p:cNvPr>
          <p:cNvPicPr preferRelativeResize="0"/>
          <p:nvPr/>
        </p:nvPicPr>
        <p:blipFill rotWithShape="1">
          <a:blip r:embed="rId4">
            <a:alphaModFix/>
          </a:blip>
          <a:srcRect r="9551"/>
          <a:stretch/>
        </p:blipFill>
        <p:spPr>
          <a:xfrm>
            <a:off x="5256325" y="2404757"/>
            <a:ext cx="758725" cy="739250"/>
          </a:xfrm>
          <a:prstGeom prst="rect">
            <a:avLst/>
          </a:prstGeom>
          <a:noFill/>
          <a:ln>
            <a:noFill/>
          </a:ln>
        </p:spPr>
      </p:pic>
      <p:pic>
        <p:nvPicPr>
          <p:cNvPr id="18" name="Google Shape;657;p98">
            <a:extLst>
              <a:ext uri="{FF2B5EF4-FFF2-40B4-BE49-F238E27FC236}">
                <a16:creationId xmlns:a16="http://schemas.microsoft.com/office/drawing/2014/main" id="{AB1B20B5-525A-42DF-ACA0-A0E94A7DAF88}"/>
              </a:ext>
            </a:extLst>
          </p:cNvPr>
          <p:cNvPicPr preferRelativeResize="0"/>
          <p:nvPr/>
        </p:nvPicPr>
        <p:blipFill>
          <a:blip r:embed="rId5">
            <a:alphaModFix/>
          </a:blip>
          <a:stretch>
            <a:fillRect/>
          </a:stretch>
        </p:blipFill>
        <p:spPr>
          <a:xfrm>
            <a:off x="5216250" y="3550007"/>
            <a:ext cx="838875" cy="838875"/>
          </a:xfrm>
          <a:prstGeom prst="rect">
            <a:avLst/>
          </a:prstGeom>
          <a:noFill/>
          <a:ln>
            <a:noFill/>
          </a:ln>
        </p:spPr>
      </p:pic>
      <p:pic>
        <p:nvPicPr>
          <p:cNvPr id="19" name="Google Shape;658;p98">
            <a:extLst>
              <a:ext uri="{FF2B5EF4-FFF2-40B4-BE49-F238E27FC236}">
                <a16:creationId xmlns:a16="http://schemas.microsoft.com/office/drawing/2014/main" id="{F02E0E36-C80D-4B64-9FE1-5BEB673622BA}"/>
              </a:ext>
            </a:extLst>
          </p:cNvPr>
          <p:cNvPicPr preferRelativeResize="0"/>
          <p:nvPr/>
        </p:nvPicPr>
        <p:blipFill>
          <a:blip r:embed="rId6">
            <a:alphaModFix/>
          </a:blip>
          <a:stretch>
            <a:fillRect/>
          </a:stretch>
        </p:blipFill>
        <p:spPr>
          <a:xfrm>
            <a:off x="6954625" y="1209707"/>
            <a:ext cx="838875" cy="838848"/>
          </a:xfrm>
          <a:prstGeom prst="rect">
            <a:avLst/>
          </a:prstGeom>
          <a:noFill/>
          <a:ln>
            <a:noFill/>
          </a:ln>
        </p:spPr>
      </p:pic>
      <p:pic>
        <p:nvPicPr>
          <p:cNvPr id="20" name="Google Shape;659;p98">
            <a:extLst>
              <a:ext uri="{FF2B5EF4-FFF2-40B4-BE49-F238E27FC236}">
                <a16:creationId xmlns:a16="http://schemas.microsoft.com/office/drawing/2014/main" id="{C1F0B87B-EB86-4702-B7AE-CB42CFEA0336}"/>
              </a:ext>
            </a:extLst>
          </p:cNvPr>
          <p:cNvPicPr preferRelativeResize="0"/>
          <p:nvPr/>
        </p:nvPicPr>
        <p:blipFill>
          <a:blip r:embed="rId7">
            <a:alphaModFix/>
          </a:blip>
          <a:stretch>
            <a:fillRect/>
          </a:stretch>
        </p:blipFill>
        <p:spPr>
          <a:xfrm>
            <a:off x="6873050" y="2273382"/>
            <a:ext cx="1002025" cy="1002013"/>
          </a:xfrm>
          <a:prstGeom prst="rect">
            <a:avLst/>
          </a:prstGeom>
          <a:noFill/>
          <a:ln>
            <a:noFill/>
          </a:ln>
        </p:spPr>
      </p:pic>
      <p:pic>
        <p:nvPicPr>
          <p:cNvPr id="21" name="Google Shape;660;p98">
            <a:extLst>
              <a:ext uri="{FF2B5EF4-FFF2-40B4-BE49-F238E27FC236}">
                <a16:creationId xmlns:a16="http://schemas.microsoft.com/office/drawing/2014/main" id="{0F15485D-D069-4AEE-A21B-1DB6165D0112}"/>
              </a:ext>
            </a:extLst>
          </p:cNvPr>
          <p:cNvPicPr preferRelativeResize="0"/>
          <p:nvPr/>
        </p:nvPicPr>
        <p:blipFill>
          <a:blip r:embed="rId8">
            <a:alphaModFix/>
          </a:blip>
          <a:stretch>
            <a:fillRect/>
          </a:stretch>
        </p:blipFill>
        <p:spPr>
          <a:xfrm>
            <a:off x="6954615" y="3420295"/>
            <a:ext cx="838875" cy="1098294"/>
          </a:xfrm>
          <a:prstGeom prst="rect">
            <a:avLst/>
          </a:prstGeom>
          <a:noFill/>
          <a:ln>
            <a:noFill/>
          </a:ln>
        </p:spPr>
      </p:pic>
      <p:sp>
        <p:nvSpPr>
          <p:cNvPr id="3" name="TextBox 2">
            <a:extLst>
              <a:ext uri="{FF2B5EF4-FFF2-40B4-BE49-F238E27FC236}">
                <a16:creationId xmlns:a16="http://schemas.microsoft.com/office/drawing/2014/main" id="{8252F946-C2ED-4314-A85E-4381DE392A10}"/>
              </a:ext>
            </a:extLst>
          </p:cNvPr>
          <p:cNvSpPr txBox="1"/>
          <p:nvPr/>
        </p:nvSpPr>
        <p:spPr>
          <a:xfrm>
            <a:off x="585711" y="1171366"/>
            <a:ext cx="3727558" cy="3139321"/>
          </a:xfrm>
          <a:prstGeom prst="rect">
            <a:avLst/>
          </a:prstGeom>
          <a:noFill/>
        </p:spPr>
        <p:txBody>
          <a:bodyPr wrap="square" rtlCol="0">
            <a:spAutoFit/>
          </a:bodyPr>
          <a:lstStyle/>
          <a:p>
            <a:r>
              <a:rPr lang="en-US" sz="1800" b="1" dirty="0"/>
              <a:t>What social media platforms do you use (for professional and/or personal use)?</a:t>
            </a:r>
          </a:p>
          <a:p>
            <a:pPr marL="342900" indent="-342900">
              <a:buFont typeface="+mj-lt"/>
              <a:buAutoNum type="alphaUcPeriod"/>
            </a:pPr>
            <a:endParaRPr lang="en-US" sz="1800" dirty="0"/>
          </a:p>
          <a:p>
            <a:pPr marL="342900" lvl="3" indent="-342900">
              <a:buFont typeface="+mj-lt"/>
              <a:buAutoNum type="alphaUcPeriod"/>
            </a:pPr>
            <a:r>
              <a:rPr lang="en-US" sz="1800" dirty="0"/>
              <a:t>Facebook</a:t>
            </a:r>
          </a:p>
          <a:p>
            <a:pPr marL="342900" lvl="3" indent="-342900">
              <a:buFont typeface="+mj-lt"/>
              <a:buAutoNum type="alphaUcPeriod"/>
            </a:pPr>
            <a:r>
              <a:rPr lang="en-US" sz="1800" dirty="0"/>
              <a:t>LinkedIn</a:t>
            </a:r>
          </a:p>
          <a:p>
            <a:pPr marL="342900" lvl="3" indent="-342900">
              <a:buFont typeface="+mj-lt"/>
              <a:buAutoNum type="alphaUcPeriod"/>
            </a:pPr>
            <a:r>
              <a:rPr lang="en-US" sz="1800" dirty="0"/>
              <a:t>Twitter</a:t>
            </a:r>
          </a:p>
          <a:p>
            <a:pPr marL="342900" lvl="3" indent="-342900">
              <a:buFont typeface="+mj-lt"/>
              <a:buAutoNum type="alphaUcPeriod"/>
            </a:pPr>
            <a:r>
              <a:rPr lang="en-US" sz="1800" dirty="0"/>
              <a:t>Instagram</a:t>
            </a:r>
          </a:p>
          <a:p>
            <a:pPr marL="342900" lvl="3" indent="-342900">
              <a:buFont typeface="+mj-lt"/>
              <a:buAutoNum type="alphaUcPeriod"/>
            </a:pPr>
            <a:r>
              <a:rPr lang="en-US" sz="1800" dirty="0"/>
              <a:t>YouTube</a:t>
            </a:r>
          </a:p>
          <a:p>
            <a:pPr marL="342900" lvl="3" indent="-342900">
              <a:buFont typeface="+mj-lt"/>
              <a:buAutoNum type="alphaUcPeriod"/>
            </a:pPr>
            <a:r>
              <a:rPr lang="en-US" sz="1800" dirty="0"/>
              <a:t>TikTok</a:t>
            </a:r>
          </a:p>
          <a:p>
            <a:pPr marL="342900" lvl="3" indent="-342900">
              <a:buFont typeface="+mj-lt"/>
              <a:buAutoNum type="alphaUcPeriod"/>
            </a:pPr>
            <a:r>
              <a:rPr lang="en-US" sz="1800" dirty="0"/>
              <a:t>Other? Tell us in the chat!</a:t>
            </a:r>
          </a:p>
        </p:txBody>
      </p:sp>
    </p:spTree>
    <p:extLst>
      <p:ext uri="{BB962C8B-B14F-4D97-AF65-F5344CB8AC3E}">
        <p14:creationId xmlns:p14="http://schemas.microsoft.com/office/powerpoint/2010/main" val="2712454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p98"/>
          <p:cNvSpPr txBox="1"/>
          <p:nvPr/>
        </p:nvSpPr>
        <p:spPr>
          <a:xfrm>
            <a:off x="324150" y="4800050"/>
            <a:ext cx="6909300" cy="293700"/>
          </a:xfrm>
          <a:prstGeom prst="rect">
            <a:avLst/>
          </a:prstGeom>
          <a:noFill/>
          <a:ln>
            <a:noFill/>
          </a:ln>
        </p:spPr>
        <p:txBody>
          <a:bodyPr spcFirstLastPara="1" wrap="square" lIns="91400" tIns="91400" rIns="91400" bIns="91400" anchor="t" anchorCtr="0">
            <a:noAutofit/>
          </a:bodyPr>
          <a:lstStyle/>
          <a:p>
            <a:pPr marL="0" marR="0" lvl="0" indent="0" algn="l" rtl="0">
              <a:lnSpc>
                <a:spcPct val="100000"/>
              </a:lnSpc>
              <a:spcBef>
                <a:spcPts val="0"/>
              </a:spcBef>
              <a:spcAft>
                <a:spcPts val="0"/>
              </a:spcAft>
              <a:buClr>
                <a:srgbClr val="3F96C5"/>
              </a:buClr>
              <a:buSzPts val="800"/>
              <a:buFont typeface="Arial"/>
              <a:buNone/>
            </a:pPr>
            <a:endParaRPr sz="1400" b="0" i="0" u="none" strike="noStrike" cap="none">
              <a:solidFill>
                <a:srgbClr val="000000"/>
              </a:solidFill>
              <a:latin typeface="Arial"/>
              <a:ea typeface="Arial"/>
              <a:cs typeface="Arial"/>
              <a:sym typeface="Arial"/>
            </a:endParaRPr>
          </a:p>
        </p:txBody>
      </p:sp>
      <p:sp>
        <p:nvSpPr>
          <p:cNvPr id="647" name="Google Shape;647;p98"/>
          <p:cNvSpPr/>
          <p:nvPr/>
        </p:nvSpPr>
        <p:spPr>
          <a:xfrm rot="5400000">
            <a:off x="4319825" y="-4233825"/>
            <a:ext cx="512100" cy="9151500"/>
          </a:xfrm>
          <a:prstGeom prst="rect">
            <a:avLst/>
          </a:prstGeom>
          <a:solidFill>
            <a:srgbClr val="2FA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8" name="Google Shape;648;p98"/>
          <p:cNvSpPr txBox="1"/>
          <p:nvPr/>
        </p:nvSpPr>
        <p:spPr>
          <a:xfrm>
            <a:off x="64250" y="59250"/>
            <a:ext cx="6808800" cy="58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1" dirty="0">
                <a:solidFill>
                  <a:srgbClr val="FFFFFF"/>
                </a:solidFill>
                <a:latin typeface="Lato"/>
                <a:ea typeface="Lato"/>
                <a:cs typeface="Lato"/>
                <a:sym typeface="Lato"/>
              </a:rPr>
              <a:t>PLATFORMS</a:t>
            </a:r>
            <a:endParaRPr sz="2400" b="1" i="0" u="none" strike="noStrike" cap="none" dirty="0">
              <a:solidFill>
                <a:srgbClr val="FFFFFF"/>
              </a:solidFill>
              <a:latin typeface="Lato"/>
              <a:ea typeface="Lato"/>
              <a:cs typeface="Lato"/>
              <a:sym typeface="Lato"/>
            </a:endParaRPr>
          </a:p>
        </p:txBody>
      </p:sp>
      <p:sp>
        <p:nvSpPr>
          <p:cNvPr id="650" name="Google Shape;650;p98"/>
          <p:cNvSpPr txBox="1"/>
          <p:nvPr/>
        </p:nvSpPr>
        <p:spPr>
          <a:xfrm>
            <a:off x="80800" y="4825282"/>
            <a:ext cx="6477600" cy="24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800"/>
              <a:buFont typeface="Arial"/>
              <a:buNone/>
            </a:pPr>
            <a:r>
              <a:rPr lang="en-US" sz="800" dirty="0">
                <a:solidFill>
                  <a:schemeClr val="dk1"/>
                </a:solidFill>
              </a:rPr>
              <a:t>NNCC VACCINE CONFIDENCE TRAINING</a:t>
            </a:r>
            <a:endParaRPr sz="800" dirty="0">
              <a:solidFill>
                <a:srgbClr val="3F96C5"/>
              </a:solidFill>
            </a:endParaRPr>
          </a:p>
        </p:txBody>
      </p:sp>
      <p:sp>
        <p:nvSpPr>
          <p:cNvPr id="651" name="Google Shape;651;p98"/>
          <p:cNvSpPr/>
          <p:nvPr/>
        </p:nvSpPr>
        <p:spPr>
          <a:xfrm>
            <a:off x="1581350" y="1860963"/>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98"/>
          <p:cNvSpPr/>
          <p:nvPr/>
        </p:nvSpPr>
        <p:spPr>
          <a:xfrm>
            <a:off x="4248125" y="1866088"/>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98"/>
          <p:cNvSpPr/>
          <p:nvPr/>
        </p:nvSpPr>
        <p:spPr>
          <a:xfrm>
            <a:off x="7216500" y="1611513"/>
            <a:ext cx="655500" cy="6555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 name="Google Shape;655;p98">
            <a:extLst>
              <a:ext uri="{FF2B5EF4-FFF2-40B4-BE49-F238E27FC236}">
                <a16:creationId xmlns:a16="http://schemas.microsoft.com/office/drawing/2014/main" id="{E9C8C002-BA64-4D97-8859-CB3F4AB575D7}"/>
              </a:ext>
            </a:extLst>
          </p:cNvPr>
          <p:cNvPicPr preferRelativeResize="0"/>
          <p:nvPr/>
        </p:nvPicPr>
        <p:blipFill rotWithShape="1">
          <a:blip r:embed="rId3">
            <a:alphaModFix/>
          </a:blip>
          <a:srcRect l="11437" r="12208"/>
          <a:stretch/>
        </p:blipFill>
        <p:spPr>
          <a:xfrm>
            <a:off x="3356475" y="1139841"/>
            <a:ext cx="1002038" cy="739250"/>
          </a:xfrm>
          <a:prstGeom prst="rect">
            <a:avLst/>
          </a:prstGeom>
          <a:noFill/>
          <a:ln>
            <a:noFill/>
          </a:ln>
        </p:spPr>
      </p:pic>
      <p:pic>
        <p:nvPicPr>
          <p:cNvPr id="17" name="Google Shape;656;p98">
            <a:extLst>
              <a:ext uri="{FF2B5EF4-FFF2-40B4-BE49-F238E27FC236}">
                <a16:creationId xmlns:a16="http://schemas.microsoft.com/office/drawing/2014/main" id="{3053DBAA-113D-4075-9E22-3763315D9990}"/>
              </a:ext>
            </a:extLst>
          </p:cNvPr>
          <p:cNvPicPr preferRelativeResize="0"/>
          <p:nvPr/>
        </p:nvPicPr>
        <p:blipFill rotWithShape="1">
          <a:blip r:embed="rId4">
            <a:alphaModFix/>
          </a:blip>
          <a:srcRect r="9551"/>
          <a:stretch/>
        </p:blipFill>
        <p:spPr>
          <a:xfrm>
            <a:off x="3478125" y="2285091"/>
            <a:ext cx="758725" cy="739250"/>
          </a:xfrm>
          <a:prstGeom prst="rect">
            <a:avLst/>
          </a:prstGeom>
          <a:noFill/>
          <a:ln>
            <a:noFill/>
          </a:ln>
        </p:spPr>
      </p:pic>
      <p:pic>
        <p:nvPicPr>
          <p:cNvPr id="18" name="Google Shape;657;p98">
            <a:extLst>
              <a:ext uri="{FF2B5EF4-FFF2-40B4-BE49-F238E27FC236}">
                <a16:creationId xmlns:a16="http://schemas.microsoft.com/office/drawing/2014/main" id="{AB1B20B5-525A-42DF-ACA0-A0E94A7DAF88}"/>
              </a:ext>
            </a:extLst>
          </p:cNvPr>
          <p:cNvPicPr preferRelativeResize="0"/>
          <p:nvPr/>
        </p:nvPicPr>
        <p:blipFill>
          <a:blip r:embed="rId5">
            <a:alphaModFix/>
          </a:blip>
          <a:stretch>
            <a:fillRect/>
          </a:stretch>
        </p:blipFill>
        <p:spPr>
          <a:xfrm>
            <a:off x="3438050" y="3430341"/>
            <a:ext cx="838875" cy="838875"/>
          </a:xfrm>
          <a:prstGeom prst="rect">
            <a:avLst/>
          </a:prstGeom>
          <a:noFill/>
          <a:ln>
            <a:noFill/>
          </a:ln>
        </p:spPr>
      </p:pic>
      <p:pic>
        <p:nvPicPr>
          <p:cNvPr id="19" name="Google Shape;658;p98">
            <a:extLst>
              <a:ext uri="{FF2B5EF4-FFF2-40B4-BE49-F238E27FC236}">
                <a16:creationId xmlns:a16="http://schemas.microsoft.com/office/drawing/2014/main" id="{F02E0E36-C80D-4B64-9FE1-5BEB673622BA}"/>
              </a:ext>
            </a:extLst>
          </p:cNvPr>
          <p:cNvPicPr preferRelativeResize="0"/>
          <p:nvPr/>
        </p:nvPicPr>
        <p:blipFill>
          <a:blip r:embed="rId6">
            <a:alphaModFix/>
          </a:blip>
          <a:stretch>
            <a:fillRect/>
          </a:stretch>
        </p:blipFill>
        <p:spPr>
          <a:xfrm>
            <a:off x="5176425" y="1090041"/>
            <a:ext cx="838875" cy="838848"/>
          </a:xfrm>
          <a:prstGeom prst="rect">
            <a:avLst/>
          </a:prstGeom>
          <a:noFill/>
          <a:ln>
            <a:noFill/>
          </a:ln>
        </p:spPr>
      </p:pic>
      <p:pic>
        <p:nvPicPr>
          <p:cNvPr id="20" name="Google Shape;659;p98">
            <a:extLst>
              <a:ext uri="{FF2B5EF4-FFF2-40B4-BE49-F238E27FC236}">
                <a16:creationId xmlns:a16="http://schemas.microsoft.com/office/drawing/2014/main" id="{C1F0B87B-EB86-4702-B7AE-CB42CFEA0336}"/>
              </a:ext>
            </a:extLst>
          </p:cNvPr>
          <p:cNvPicPr preferRelativeResize="0"/>
          <p:nvPr/>
        </p:nvPicPr>
        <p:blipFill>
          <a:blip r:embed="rId7">
            <a:alphaModFix/>
          </a:blip>
          <a:stretch>
            <a:fillRect/>
          </a:stretch>
        </p:blipFill>
        <p:spPr>
          <a:xfrm>
            <a:off x="5094850" y="2153716"/>
            <a:ext cx="1002025" cy="1002013"/>
          </a:xfrm>
          <a:prstGeom prst="rect">
            <a:avLst/>
          </a:prstGeom>
          <a:noFill/>
          <a:ln>
            <a:noFill/>
          </a:ln>
        </p:spPr>
      </p:pic>
      <p:pic>
        <p:nvPicPr>
          <p:cNvPr id="21" name="Google Shape;660;p98">
            <a:extLst>
              <a:ext uri="{FF2B5EF4-FFF2-40B4-BE49-F238E27FC236}">
                <a16:creationId xmlns:a16="http://schemas.microsoft.com/office/drawing/2014/main" id="{0F15485D-D069-4AEE-A21B-1DB6165D0112}"/>
              </a:ext>
            </a:extLst>
          </p:cNvPr>
          <p:cNvPicPr preferRelativeResize="0"/>
          <p:nvPr/>
        </p:nvPicPr>
        <p:blipFill>
          <a:blip r:embed="rId8">
            <a:alphaModFix/>
          </a:blip>
          <a:stretch>
            <a:fillRect/>
          </a:stretch>
        </p:blipFill>
        <p:spPr>
          <a:xfrm>
            <a:off x="5176415" y="3300629"/>
            <a:ext cx="838875" cy="109829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96"/>
          <p:cNvSpPr/>
          <p:nvPr/>
        </p:nvSpPr>
        <p:spPr>
          <a:xfrm>
            <a:off x="8546075" y="0"/>
            <a:ext cx="597900" cy="5143500"/>
          </a:xfrm>
          <a:prstGeom prst="rect">
            <a:avLst/>
          </a:prstGeom>
          <a:solidFill>
            <a:srgbClr val="2FAA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2" name="Google Shape;632;p96"/>
          <p:cNvSpPr txBox="1"/>
          <p:nvPr/>
        </p:nvSpPr>
        <p:spPr>
          <a:xfrm>
            <a:off x="292120" y="1494491"/>
            <a:ext cx="5425015" cy="1836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200" dirty="0">
                <a:solidFill>
                  <a:schemeClr val="dk1"/>
                </a:solidFill>
                <a:latin typeface="Lato Black"/>
                <a:ea typeface="Lato Black"/>
                <a:cs typeface="Lato Black"/>
                <a:sym typeface="Lato Black"/>
              </a:rPr>
              <a:t>VISUAL PLATFORMS</a:t>
            </a:r>
            <a:endParaRPr sz="3200" b="0" i="0" u="none" strike="noStrike" cap="none" dirty="0">
              <a:solidFill>
                <a:schemeClr val="dk1"/>
              </a:solidFill>
              <a:latin typeface="Lato Black"/>
              <a:ea typeface="Lato Black"/>
              <a:cs typeface="Lato Black"/>
              <a:sym typeface="Lato Black"/>
            </a:endParaRPr>
          </a:p>
        </p:txBody>
      </p:sp>
      <p:sp>
        <p:nvSpPr>
          <p:cNvPr id="633" name="Google Shape;633;p96"/>
          <p:cNvSpPr txBox="1"/>
          <p:nvPr/>
        </p:nvSpPr>
        <p:spPr>
          <a:xfrm>
            <a:off x="80800" y="4825282"/>
            <a:ext cx="6477600" cy="24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800"/>
              <a:buFont typeface="Arial"/>
              <a:buNone/>
            </a:pPr>
            <a:r>
              <a:rPr lang="en-US" sz="800" dirty="0">
                <a:solidFill>
                  <a:schemeClr val="dk1"/>
                </a:solidFill>
              </a:rPr>
              <a:t>NNCC VACCINE CONFIDENCE TRAINING</a:t>
            </a:r>
            <a:endParaRPr sz="800" dirty="0">
              <a:solidFill>
                <a:srgbClr val="3F96C5"/>
              </a:solidFill>
            </a:endParaRPr>
          </a:p>
          <a:p>
            <a:pPr marL="0" lvl="0" indent="0" algn="l" rtl="0">
              <a:spcBef>
                <a:spcPts val="0"/>
              </a:spcBef>
              <a:spcAft>
                <a:spcPts val="0"/>
              </a:spcAft>
              <a:buClr>
                <a:schemeClr val="dk1"/>
              </a:buClr>
              <a:buSzPts val="800"/>
              <a:buFont typeface="Arial"/>
              <a:buNone/>
            </a:pPr>
            <a:endParaRPr sz="800" dirty="0">
              <a:solidFill>
                <a:srgbClr val="3F96C5"/>
              </a:solidFill>
            </a:endParaRPr>
          </a:p>
          <a:p>
            <a:pPr marL="0" lvl="0" indent="0" algn="l" rtl="0">
              <a:spcBef>
                <a:spcPts val="0"/>
              </a:spcBef>
              <a:spcAft>
                <a:spcPts val="0"/>
              </a:spcAft>
              <a:buClr>
                <a:schemeClr val="dk1"/>
              </a:buClr>
              <a:buSzPts val="800"/>
              <a:buFont typeface="Arial"/>
              <a:buNone/>
            </a:pPr>
            <a:endParaRPr sz="800" dirty="0">
              <a:solidFill>
                <a:srgbClr val="3F96C5"/>
              </a:solidFill>
            </a:endParaRPr>
          </a:p>
          <a:p>
            <a:pPr marL="0" marR="0" lvl="0" indent="0" algn="l" rtl="0">
              <a:lnSpc>
                <a:spcPct val="100000"/>
              </a:lnSpc>
              <a:spcBef>
                <a:spcPts val="0"/>
              </a:spcBef>
              <a:spcAft>
                <a:spcPts val="0"/>
              </a:spcAft>
              <a:buClr>
                <a:srgbClr val="000000"/>
              </a:buClr>
              <a:buSzPts val="800"/>
              <a:buFont typeface="Arial"/>
              <a:buNone/>
            </a:pPr>
            <a:endParaRPr sz="800" dirty="0">
              <a:solidFill>
                <a:srgbClr val="3F96C5"/>
              </a:solidFill>
            </a:endParaRPr>
          </a:p>
        </p:txBody>
      </p:sp>
      <p:pic>
        <p:nvPicPr>
          <p:cNvPr id="634" name="Google Shape;634;p96"/>
          <p:cNvPicPr preferRelativeResize="0"/>
          <p:nvPr/>
        </p:nvPicPr>
        <p:blipFill rotWithShape="1">
          <a:blip r:embed="rId3">
            <a:alphaModFix/>
          </a:blip>
          <a:srcRect l="32440" r="15538"/>
          <a:stretch/>
        </p:blipFill>
        <p:spPr>
          <a:xfrm>
            <a:off x="4978476" y="0"/>
            <a:ext cx="3567601" cy="51435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571</TotalTime>
  <Words>3633</Words>
  <Application>Microsoft Office PowerPoint</Application>
  <PresentationFormat>On-screen Show (16:9)</PresentationFormat>
  <Paragraphs>234</Paragraphs>
  <Slides>29</Slides>
  <Notes>29</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29</vt:i4>
      </vt:variant>
    </vt:vector>
  </HeadingPairs>
  <TitlesOfParts>
    <vt:vector size="38" baseType="lpstr">
      <vt:lpstr>Calibri</vt:lpstr>
      <vt:lpstr>Merriweather</vt:lpstr>
      <vt:lpstr>Lato Black</vt:lpstr>
      <vt:lpstr>Archivo Black</vt:lpstr>
      <vt:lpstr>Arial</vt:lpstr>
      <vt:lpstr>Lato</vt:lpstr>
      <vt:lpstr>Simple Light</vt:lpstr>
      <vt:lpstr>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 want to hear your stories! @NurseLedCare #NursesMakeChangeHappen</vt:lpstr>
      <vt:lpstr>Please submit questions through this Google Form. We will address them during the live session on November 4th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Deepa Mankikar</dc:creator>
  <cp:lastModifiedBy>Deepa Mankikar</cp:lastModifiedBy>
  <cp:revision>19</cp:revision>
  <dcterms:modified xsi:type="dcterms:W3CDTF">2021-10-26T18:45:31Z</dcterms:modified>
</cp:coreProperties>
</file>